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ZSfyl8rclcv5cTx/coPbg0h/0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F65CF6-B867-4884-B9C2-5D2DA3D9E749}">
  <a:tblStyle styleId="{30F65CF6-B867-4884-B9C2-5D2DA3D9E7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1d1d57d25f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31d1d57d25f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d1d57d25f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31d1d57d25f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1d1d57d25f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31d1d57d25f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1d1d57d25f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31d1d57d25f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d1d57d25f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31d1d57d25f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1d1d57d25f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31d1d57d25f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1d1d57d25f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31d1d57d25f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1d1d57d25f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31d1d57d25f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1d1d57d25f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31d1d57d25f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1d1d57d25f_1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31d1d57d25f_1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1d1d57d25f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31d1d57d25f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1d1d57d25f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31d1d57d25f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1d1d57d25f_1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g31d1d57d25f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1d1d57d25f_1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g31d1d57d25f_1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1d1d57d25f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g31d1d57d25f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1d1d57d25f_1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31d1d57d25f_1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1d1d57d25f_1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g31d1d57d25f_1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1d1d57d25f_1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g31d1d57d25f_1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1d1d57d25f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g31d1d57d25f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1d1d57d25f_1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g31d1d57d25f_1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d1d57d25f_1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g31d1d57d25f_1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1d1d57d25f_1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g31d1d57d25f_1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>
          <a:extLst>
            <a:ext uri="{FF2B5EF4-FFF2-40B4-BE49-F238E27FC236}">
              <a16:creationId xmlns:a16="http://schemas.microsoft.com/office/drawing/2014/main" id="{8E25153E-260D-3CAA-A7F1-ECB65199D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1d1d57d25f_1_363:notes">
            <a:extLst>
              <a:ext uri="{FF2B5EF4-FFF2-40B4-BE49-F238E27FC236}">
                <a16:creationId xmlns:a16="http://schemas.microsoft.com/office/drawing/2014/main" id="{E47F5E9E-EBF6-52C0-1545-E0C9270D64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g31d1d57d25f_1_363:notes">
            <a:extLst>
              <a:ext uri="{FF2B5EF4-FFF2-40B4-BE49-F238E27FC236}">
                <a16:creationId xmlns:a16="http://schemas.microsoft.com/office/drawing/2014/main" id="{4CA90379-D96F-BD30-253E-AC5F12CFBE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1235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0BA90E33-1781-1DA5-9DE7-DA8DF20D6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d1d57d25f_1_455:notes">
            <a:extLst>
              <a:ext uri="{FF2B5EF4-FFF2-40B4-BE49-F238E27FC236}">
                <a16:creationId xmlns:a16="http://schemas.microsoft.com/office/drawing/2014/main" id="{FE50CE24-ED34-6DAE-5BE4-BDF9520437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g31d1d57d25f_1_455:notes">
            <a:extLst>
              <a:ext uri="{FF2B5EF4-FFF2-40B4-BE49-F238E27FC236}">
                <a16:creationId xmlns:a16="http://schemas.microsoft.com/office/drawing/2014/main" id="{E1480F96-2C93-9C04-8CAA-FDEABE9FB4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36663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AD581EC7-69A7-489E-EA67-DCE7FE56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1d1d57d25f_1_469:notes">
            <a:extLst>
              <a:ext uri="{FF2B5EF4-FFF2-40B4-BE49-F238E27FC236}">
                <a16:creationId xmlns:a16="http://schemas.microsoft.com/office/drawing/2014/main" id="{FCFB38FE-186A-9C4C-32A8-0AA566BC18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g31d1d57d25f_1_469:notes">
            <a:extLst>
              <a:ext uri="{FF2B5EF4-FFF2-40B4-BE49-F238E27FC236}">
                <a16:creationId xmlns:a16="http://schemas.microsoft.com/office/drawing/2014/main" id="{917ABDE9-C934-C319-435F-2D022C1D2B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45829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7C7BC32-39EF-5FE5-F2C4-58A433F9F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239C216-03C4-33D4-8D7E-031AD77D75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11BDA1B1-0546-08F1-DDF3-456C10D2F3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212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d1d57d25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31d1d57d25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d1d57d25f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31d1d57d25f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d1d57d25f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31d1d57d25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d1d57d25f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31d1d57d25f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d1d57d25f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31d1d57d25f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d1d57d25f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31d1d57d25f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5.png"/><Relationship Id="rId10" Type="http://schemas.openxmlformats.org/officeDocument/2006/relationships/image" Target="../media/image37.png"/><Relationship Id="rId4" Type="http://schemas.openxmlformats.org/officeDocument/2006/relationships/image" Target="../media/image17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17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53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5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17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.png"/><Relationship Id="rId4" Type="http://schemas.openxmlformats.org/officeDocument/2006/relationships/image" Target="../media/image6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8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5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28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8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0.png"/><Relationship Id="rId5" Type="http://schemas.openxmlformats.org/officeDocument/2006/relationships/image" Target="../media/image68.png"/><Relationship Id="rId10" Type="http://schemas.openxmlformats.org/officeDocument/2006/relationships/image" Target="../media/image76.png"/><Relationship Id="rId4" Type="http://schemas.openxmlformats.org/officeDocument/2006/relationships/image" Target="../media/image28.png"/><Relationship Id="rId9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5.png"/><Relationship Id="rId7" Type="http://schemas.openxmlformats.org/officeDocument/2006/relationships/image" Target="../media/image81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3.png"/><Relationship Id="rId5" Type="http://schemas.openxmlformats.org/officeDocument/2006/relationships/image" Target="../media/image68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5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82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4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5.png"/><Relationship Id="rId4" Type="http://schemas.openxmlformats.org/officeDocument/2006/relationships/image" Target="../media/image28.png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5.png"/><Relationship Id="rId9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45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4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4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88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5.png"/><Relationship Id="rId9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88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89.png"/><Relationship Id="rId10" Type="http://schemas.openxmlformats.org/officeDocument/2006/relationships/image" Target="../media/image112.png"/><Relationship Id="rId4" Type="http://schemas.openxmlformats.org/officeDocument/2006/relationships/image" Target="../media/image5.png"/><Relationship Id="rId9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45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17.png"/><Relationship Id="rId5" Type="http://schemas.openxmlformats.org/officeDocument/2006/relationships/image" Target="../media/image94.png"/><Relationship Id="rId10" Type="http://schemas.openxmlformats.org/officeDocument/2006/relationships/image" Target="../media/image116.png"/><Relationship Id="rId4" Type="http://schemas.openxmlformats.org/officeDocument/2006/relationships/image" Target="../media/image5.png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8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02.png"/><Relationship Id="rId10" Type="http://schemas.openxmlformats.org/officeDocument/2006/relationships/image" Target="../media/image122.png"/><Relationship Id="rId4" Type="http://schemas.openxmlformats.org/officeDocument/2006/relationships/image" Target="../media/image5.png"/><Relationship Id="rId9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450" y="0"/>
            <a:ext cx="12192000" cy="68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6979" y="235541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 опитування викладачів щодо внутрішнього забезпечення якості освіти у 2024-2025 навчальному році 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014" y="39112"/>
            <a:ext cx="11714986" cy="104353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5024599" y="6445888"/>
            <a:ext cx="4254300" cy="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760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Черкаси 202</a:t>
            </a:r>
            <a:r>
              <a:rPr lang="ru-RU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7000" y="233375"/>
            <a:ext cx="4118175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527000" y="233375"/>
            <a:ext cx="481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Черкаський національний університет 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імені Богдана Хмельницького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2300" y="233400"/>
            <a:ext cx="4711700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6972300" y="191425"/>
            <a:ext cx="509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Навчально-науковий інститут педагогічної освіти, соціальної роботи і мистецтва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8769927" y="39112"/>
            <a:ext cx="3422100" cy="68190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1d1d57d25f_1_100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31d1d57d25f_1_100"/>
          <p:cNvSpPr txBox="1"/>
          <p:nvPr/>
        </p:nvSpPr>
        <p:spPr>
          <a:xfrm>
            <a:off x="41875" y="1391625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 достатньо у Вас можливостей для професійного розвитку?</a:t>
            </a:r>
            <a:endParaRPr sz="13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g31d1d57d25f_1_100"/>
          <p:cNvSpPr txBox="1"/>
          <p:nvPr/>
        </p:nvSpPr>
        <p:spPr>
          <a:xfrm>
            <a:off x="478228" y="2280263"/>
            <a:ext cx="29697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sz="1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g31d1d57d25f_1_100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1d1d57d25f_1_100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31d1d57d25f_1_100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6" name="Google Shape;226;g31d1d57d25f_1_100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7" name="Google Shape;227;g31d1d57d25f_1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53575"/>
            <a:ext cx="219800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1d1d57d25f_1_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0" y="4192325"/>
            <a:ext cx="2198000" cy="218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1d1d57d25f_1_100"/>
          <p:cNvPicPr preferRelativeResize="0"/>
          <p:nvPr/>
        </p:nvPicPr>
        <p:blipFill rotWithShape="1">
          <a:blip r:embed="rId5">
            <a:alphaModFix/>
          </a:blip>
          <a:srcRect t="2818"/>
          <a:stretch/>
        </p:blipFill>
        <p:spPr>
          <a:xfrm>
            <a:off x="176813" y="4114337"/>
            <a:ext cx="2317268" cy="23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31d1d57d25f_1_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825" y="4192347"/>
            <a:ext cx="2317250" cy="226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31d1d57d25f_1_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9A04D5-E256-9B2D-D6E4-C32A8E437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699" y="4252569"/>
            <a:ext cx="2273481" cy="22001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B16F01-E536-3A5E-313D-BA6B59F409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1176" y="4222448"/>
            <a:ext cx="2278748" cy="2230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EDC349-8BBD-EDB3-32C0-87C609DF52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3920" y="4192325"/>
            <a:ext cx="2273482" cy="2232445"/>
          </a:xfrm>
          <a:prstGeom prst="rect">
            <a:avLst/>
          </a:prstGeom>
        </p:spPr>
      </p:pic>
      <p:pic>
        <p:nvPicPr>
          <p:cNvPr id="8" name="Google Shape;364;g31d1d57d25f_1_239">
            <a:extLst>
              <a:ext uri="{FF2B5EF4-FFF2-40B4-BE49-F238E27FC236}">
                <a16:creationId xmlns:a16="http://schemas.microsoft.com/office/drawing/2014/main" id="{12D0987A-290A-38DA-2EBB-F32F92C29D15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695205" y="4158668"/>
            <a:ext cx="2317268" cy="229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1d1d57d25f_1_115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31d1d57d25f_1_115"/>
          <p:cNvSpPr txBox="1"/>
          <p:nvPr/>
        </p:nvSpPr>
        <p:spPr>
          <a:xfrm>
            <a:off x="41875" y="1391625"/>
            <a:ext cx="120726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Вашу думку, чи дотримуються Кодексу академічної доброчесності та корпоративної етики ЧНУ ім. Б. Хмельницького  здобувачі вищої освіти ННІ?</a:t>
            </a:r>
            <a:endParaRPr sz="13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g31d1d57d25f_1_115"/>
          <p:cNvSpPr txBox="1"/>
          <p:nvPr/>
        </p:nvSpPr>
        <p:spPr>
          <a:xfrm>
            <a:off x="478228" y="2280263"/>
            <a:ext cx="29697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sz="1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g31d1d57d25f_1_115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1d1d57d25f_1_115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1d1d57d25f_1_115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2" name="Google Shape;242;g31d1d57d25f_1_115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3" name="Google Shape;243;g31d1d57d25f_1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53575"/>
            <a:ext cx="219800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1d1d57d25f_1_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0" y="4192325"/>
            <a:ext cx="2198000" cy="218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1d1d57d25f_1_115"/>
          <p:cNvPicPr preferRelativeResize="0"/>
          <p:nvPr/>
        </p:nvPicPr>
        <p:blipFill rotWithShape="1">
          <a:blip r:embed="rId5">
            <a:alphaModFix/>
          </a:blip>
          <a:srcRect t="2818"/>
          <a:stretch/>
        </p:blipFill>
        <p:spPr>
          <a:xfrm>
            <a:off x="176813" y="4114337"/>
            <a:ext cx="2317268" cy="23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1d1d57d25f_1_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825" y="4192347"/>
            <a:ext cx="2317250" cy="226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1d1d57d25f_1_1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40A8D2-AFF4-6D49-E702-FA9369EEEE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00"/>
          <a:stretch/>
        </p:blipFill>
        <p:spPr>
          <a:xfrm>
            <a:off x="2536269" y="4191000"/>
            <a:ext cx="2301897" cy="22317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9B4BFF-E56F-6CB2-791D-451F7F5DB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1176" y="4222448"/>
            <a:ext cx="2278748" cy="2230264"/>
          </a:xfrm>
          <a:prstGeom prst="rect">
            <a:avLst/>
          </a:prstGeom>
        </p:spPr>
      </p:pic>
      <p:pic>
        <p:nvPicPr>
          <p:cNvPr id="5" name="Google Shape;199;g31d1d57d25f_1_71">
            <a:extLst>
              <a:ext uri="{FF2B5EF4-FFF2-40B4-BE49-F238E27FC236}">
                <a16:creationId xmlns:a16="http://schemas.microsoft.com/office/drawing/2014/main" id="{B078BA4F-05BD-DA5C-4F7D-0C2A7AC3CDA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3895" y="4137139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64;g31d1d57d25f_1_239">
            <a:extLst>
              <a:ext uri="{FF2B5EF4-FFF2-40B4-BE49-F238E27FC236}">
                <a16:creationId xmlns:a16="http://schemas.microsoft.com/office/drawing/2014/main" id="{CA9A7345-2407-7795-10D8-1679FF000917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695205" y="4158668"/>
            <a:ext cx="2317268" cy="229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d1d57d25f_1_130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1d1d57d25f_1_130"/>
          <p:cNvSpPr txBox="1"/>
          <p:nvPr/>
        </p:nvSpPr>
        <p:spPr>
          <a:xfrm>
            <a:off x="41875" y="1391625"/>
            <a:ext cx="120726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вашу думку, чи дотримується Кодексу академічної доброчесності  та корпоративної етики ЧНУ імені Богдана Хмельницького академічна спільнота?</a:t>
            </a:r>
            <a:endParaRPr sz="13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g31d1d57d25f_1_130"/>
          <p:cNvSpPr txBox="1"/>
          <p:nvPr/>
        </p:nvSpPr>
        <p:spPr>
          <a:xfrm>
            <a:off x="478228" y="2280263"/>
            <a:ext cx="29697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sz="1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31d1d57d25f_1_130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1d1d57d25f_1_130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1d1d57d25f_1_130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8" name="Google Shape;258;g31d1d57d25f_1_130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9" name="Google Shape;259;g31d1d57d25f_1_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53575"/>
            <a:ext cx="219800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31d1d57d25f_1_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0" y="4192325"/>
            <a:ext cx="2198000" cy="218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1d1d57d25f_1_130"/>
          <p:cNvPicPr preferRelativeResize="0"/>
          <p:nvPr/>
        </p:nvPicPr>
        <p:blipFill rotWithShape="1">
          <a:blip r:embed="rId5">
            <a:alphaModFix/>
          </a:blip>
          <a:srcRect t="2818"/>
          <a:stretch/>
        </p:blipFill>
        <p:spPr>
          <a:xfrm>
            <a:off x="176813" y="4114337"/>
            <a:ext cx="2317268" cy="23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1d1d57d25f_1_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825" y="4192347"/>
            <a:ext cx="2317250" cy="226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1d1d57d25f_1_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22DE81-2C75-A209-BDD2-083F25633A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6269" y="4192325"/>
            <a:ext cx="2317268" cy="2244853"/>
          </a:xfrm>
          <a:prstGeom prst="rect">
            <a:avLst/>
          </a:prstGeom>
        </p:spPr>
      </p:pic>
      <p:pic>
        <p:nvPicPr>
          <p:cNvPr id="4" name="Google Shape;199;g31d1d57d25f_1_71">
            <a:extLst>
              <a:ext uri="{FF2B5EF4-FFF2-40B4-BE49-F238E27FC236}">
                <a16:creationId xmlns:a16="http://schemas.microsoft.com/office/drawing/2014/main" id="{2AB3CDE1-379B-4309-F629-CA41FC0D87B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1925" y="4128965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025EB8-AA51-1F02-D2E3-B51657CFD5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1381" y="4128965"/>
            <a:ext cx="2317250" cy="2300397"/>
          </a:xfrm>
          <a:prstGeom prst="rect">
            <a:avLst/>
          </a:prstGeom>
        </p:spPr>
      </p:pic>
      <p:pic>
        <p:nvPicPr>
          <p:cNvPr id="7" name="Google Shape;364;g31d1d57d25f_1_239">
            <a:extLst>
              <a:ext uri="{FF2B5EF4-FFF2-40B4-BE49-F238E27FC236}">
                <a16:creationId xmlns:a16="http://schemas.microsoft.com/office/drawing/2014/main" id="{5121BF49-2E61-8357-5C81-904577F63447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695205" y="4158668"/>
            <a:ext cx="2317268" cy="229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1d1d57d25f_1_145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31d1d57d25f_1_145"/>
          <p:cNvSpPr txBox="1"/>
          <p:nvPr/>
        </p:nvSpPr>
        <p:spPr>
          <a:xfrm>
            <a:off x="41875" y="1470488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Оцініть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рівень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саморганізації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здобувачів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g31d1d57d25f_1_145"/>
          <p:cNvSpPr txBox="1"/>
          <p:nvPr/>
        </p:nvSpPr>
        <p:spPr>
          <a:xfrm>
            <a:off x="478228" y="2280275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Студенти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достатньо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приділяють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уваги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навчанню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Студенти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приділяють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увагу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навчанню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Студенти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приділяють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достатньо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уваги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навчанню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g31d1d57d25f_1_145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1d1d57d25f_1_145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1d1d57d25f_1_145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4" name="Google Shape;274;g31d1d57d25f_1_145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5" name="Google Shape;275;g31d1d57d25f_1_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53575"/>
            <a:ext cx="219800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31d1d57d25f_1_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0" y="4192325"/>
            <a:ext cx="2198000" cy="218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1d1d57d25f_1_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1d1d57d25f_1_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443DE8-C100-35A0-BBF4-6F100A4FA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275" y="4090466"/>
            <a:ext cx="2347549" cy="2273675"/>
          </a:xfrm>
          <a:prstGeom prst="rect">
            <a:avLst/>
          </a:prstGeom>
        </p:spPr>
      </p:pic>
      <p:pic>
        <p:nvPicPr>
          <p:cNvPr id="4" name="Google Shape;199;g31d1d57d25f_1_71">
            <a:extLst>
              <a:ext uri="{FF2B5EF4-FFF2-40B4-BE49-F238E27FC236}">
                <a16:creationId xmlns:a16="http://schemas.microsoft.com/office/drawing/2014/main" id="{2FE5B403-D199-F6DA-FF75-C1B53E7E371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11925" y="4128965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C01907-547C-152E-EFC4-9E37506C3E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1299" y="4147778"/>
            <a:ext cx="2252261" cy="22927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867BDE-B15C-4533-7A2D-15F324C375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3885" y="4128677"/>
            <a:ext cx="2248089" cy="22724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d1d57d25f_1_161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31d1d57d25f_1_161"/>
          <p:cNvSpPr txBox="1"/>
          <p:nvPr/>
        </p:nvSpPr>
        <p:spPr>
          <a:xfrm>
            <a:off x="41875" y="1470488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 вистачає Вам життєвої енергії на наукову діяльність?</a:t>
            </a:r>
            <a:endParaRPr sz="13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g31d1d57d25f_1_161"/>
          <p:cNvSpPr txBox="1"/>
          <p:nvPr/>
        </p:nvSpPr>
        <p:spPr>
          <a:xfrm>
            <a:off x="478228" y="2280275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повною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мірою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але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знаходжу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сили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вистачає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g31d1d57d25f_1_161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31d1d57d25f_1_161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31d1d57d25f_1_161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9" name="Google Shape;289;g31d1d57d25f_1_161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0" name="Google Shape;290;g31d1d57d25f_1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53575"/>
            <a:ext cx="219800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1d1d57d25f_1_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0" y="4192325"/>
            <a:ext cx="2198000" cy="218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1d1d57d25f_1_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1d1d57d25f_1_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448" y="4192344"/>
            <a:ext cx="2198000" cy="223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1d1d57d25f_1_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9890BC-8706-B81B-B994-A595BAEB91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525" y="4223121"/>
            <a:ext cx="2270933" cy="22382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79FE6C-0E62-A442-FA9E-B71B43664D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5083" y="4217140"/>
            <a:ext cx="2270933" cy="22384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6066A6-1A0D-C7DF-1ECC-093887B42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5458" y="4192325"/>
            <a:ext cx="2230322" cy="22384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B100C3-7876-1D3B-56D8-B5825304B3D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878"/>
          <a:stretch/>
        </p:blipFill>
        <p:spPr>
          <a:xfrm>
            <a:off x="9717694" y="4217140"/>
            <a:ext cx="2270934" cy="22325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1d1d57d25f_1_176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31d1d57d25f_1_176"/>
          <p:cNvSpPr txBox="1"/>
          <p:nvPr/>
        </p:nvSpPr>
        <p:spPr>
          <a:xfrm>
            <a:off x="41875" y="1470488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 вистачає Вам життєвої енергії на творчу діяльність?</a:t>
            </a:r>
            <a:endParaRPr sz="13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g31d1d57d25f_1_176"/>
          <p:cNvSpPr txBox="1"/>
          <p:nvPr/>
        </p:nvSpPr>
        <p:spPr>
          <a:xfrm>
            <a:off x="478228" y="2280275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повною мірою, але знаходжу сили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вистачає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g31d1d57d25f_1_176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31d1d57d25f_1_176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1d1d57d25f_1_176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5" name="Google Shape;305;g31d1d57d25f_1_176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6" name="Google Shape;306;g31d1d57d25f_1_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53575"/>
            <a:ext cx="219800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31d1d57d25f_1_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0" y="4192325"/>
            <a:ext cx="2198000" cy="218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1d1d57d25f_1_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31d1d57d25f_1_1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448" y="4192344"/>
            <a:ext cx="2198000" cy="223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31d1d57d25f_1_1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450" y="4192350"/>
            <a:ext cx="2198000" cy="22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31d1d57d25f_1_1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1CD433-3E99-7BE7-8EDF-3E57126BB5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525" y="4247015"/>
            <a:ext cx="2229740" cy="21664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D9D674-6EE9-DDE2-B6CF-C575ADE47B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5083" y="4217140"/>
            <a:ext cx="2270933" cy="22384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5BF0DE-4553-F76A-3BA9-BAF3F3A87D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6542" y="4192325"/>
            <a:ext cx="2270933" cy="2246514"/>
          </a:xfrm>
          <a:prstGeom prst="rect">
            <a:avLst/>
          </a:prstGeom>
        </p:spPr>
      </p:pic>
      <p:sp>
        <p:nvSpPr>
          <p:cNvPr id="7" name="Google Shape;285;g31d1d57d25f_1_161">
            <a:extLst>
              <a:ext uri="{FF2B5EF4-FFF2-40B4-BE49-F238E27FC236}">
                <a16:creationId xmlns:a16="http://schemas.microsoft.com/office/drawing/2014/main" id="{54F13139-836C-007F-4B30-44AEA3C2479D}"/>
              </a:ext>
            </a:extLst>
          </p:cNvPr>
          <p:cNvSpPr txBox="1"/>
          <p:nvPr/>
        </p:nvSpPr>
        <p:spPr>
          <a:xfrm>
            <a:off x="478228" y="2280275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повною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мірою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але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знаходжу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сили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вистачає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1F77A8-C5DF-2F4B-BF24-D10309170B7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4878"/>
          <a:stretch/>
        </p:blipFill>
        <p:spPr>
          <a:xfrm>
            <a:off x="9717694" y="4217140"/>
            <a:ext cx="2270934" cy="22325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1d1d57d25f_1_192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31d1d57d25f_1_192"/>
          <p:cNvSpPr txBox="1"/>
          <p:nvPr/>
        </p:nvSpPr>
        <p:spPr>
          <a:xfrm>
            <a:off x="41875" y="1470488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Оцініть рівень  можливості реалізації  академічної свободи в педагогічній  діяльності</a:t>
            </a:r>
            <a:endParaRPr sz="13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g31d1d57d25f_1_192"/>
          <p:cNvSpPr txBox="1"/>
          <p:nvPr/>
        </p:nvSpPr>
        <p:spPr>
          <a:xfrm>
            <a:off x="478228" y="2280275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Високий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Середній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Низький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g31d1d57d25f_1_192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31d1d57d25f_1_192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31d1d57d25f_1_192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2" name="Google Shape;322;g31d1d57d25f_1_192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23" name="Google Shape;323;g31d1d57d25f_1_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31d1d57d25f_1_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3CB6AB-44C1-CD59-33FC-C3BC9D1C3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527" y="4137525"/>
            <a:ext cx="2198000" cy="2221300"/>
          </a:xfrm>
          <a:prstGeom prst="rect">
            <a:avLst/>
          </a:prstGeom>
        </p:spPr>
      </p:pic>
      <p:pic>
        <p:nvPicPr>
          <p:cNvPr id="4" name="Google Shape;199;g31d1d57d25f_1_71">
            <a:extLst>
              <a:ext uri="{FF2B5EF4-FFF2-40B4-BE49-F238E27FC236}">
                <a16:creationId xmlns:a16="http://schemas.microsoft.com/office/drawing/2014/main" id="{7149DFE4-C3CC-BF18-D4E8-2268AE551DE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1925" y="4128965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B7ACD-499D-4217-7EBE-17B85AA99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222" y="4194552"/>
            <a:ext cx="2317251" cy="22271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806B4C-3D45-AC15-6715-F9A0A44F606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486" t="2474" b="1"/>
          <a:stretch/>
        </p:blipFill>
        <p:spPr>
          <a:xfrm>
            <a:off x="9689225" y="4137525"/>
            <a:ext cx="2317250" cy="22927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1d1d57d25f_1_210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31d1d57d25f_1_210"/>
          <p:cNvSpPr txBox="1"/>
          <p:nvPr/>
        </p:nvSpPr>
        <p:spPr>
          <a:xfrm>
            <a:off x="18837" y="1277900"/>
            <a:ext cx="12192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sz="21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процедури</a:t>
            </a:r>
            <a:r>
              <a:rPr lang="ru-RU" sz="21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моніторингу</a:t>
            </a:r>
            <a:r>
              <a:rPr lang="ru-RU" sz="21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рівня</a:t>
            </a:r>
            <a:r>
              <a:rPr lang="ru-RU" sz="21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професіоналізму</a:t>
            </a:r>
            <a:r>
              <a:rPr lang="ru-RU" sz="21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викладача</a:t>
            </a:r>
            <a:r>
              <a:rPr lang="ru-RU" sz="21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на Вашу думку, </a:t>
            </a:r>
            <a:endParaRPr sz="21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</a:t>
            </a:r>
            <a:r>
              <a:rPr lang="ru-RU" sz="21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найбільш</a:t>
            </a:r>
            <a:r>
              <a:rPr lang="ru-RU" sz="21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дієвими</a:t>
            </a:r>
            <a:r>
              <a:rPr lang="ru-RU" sz="21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1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g31d1d57d25f_1_210"/>
          <p:cNvSpPr txBox="1"/>
          <p:nvPr/>
        </p:nvSpPr>
        <p:spPr>
          <a:xfrm>
            <a:off x="465525" y="2097000"/>
            <a:ext cx="11561400" cy="1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Аналіз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проведеного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відкритого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заняття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викладачем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Рейтингове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вважаю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професіоналізм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викладача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проявляється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лише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час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відкритого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заняття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протягом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всіх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пар, не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лише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відкритого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рейтингового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Сукупність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науково-методичної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здобутки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рівні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регіону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України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кваліфікації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332" name="Google Shape;332;g31d1d57d25f_1_210"/>
          <p:cNvSpPr/>
          <p:nvPr/>
        </p:nvSpPr>
        <p:spPr>
          <a:xfrm>
            <a:off x="236451" y="218760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1d1d57d25f_1_210"/>
          <p:cNvSpPr/>
          <p:nvPr/>
        </p:nvSpPr>
        <p:spPr>
          <a:xfrm>
            <a:off x="236451" y="23981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1d1d57d25f_1_210"/>
          <p:cNvSpPr/>
          <p:nvPr/>
        </p:nvSpPr>
        <p:spPr>
          <a:xfrm>
            <a:off x="236450" y="2600443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31d1d57d25f_1_210"/>
          <p:cNvSpPr/>
          <p:nvPr/>
        </p:nvSpPr>
        <p:spPr>
          <a:xfrm>
            <a:off x="236449" y="3013303"/>
            <a:ext cx="136800" cy="1371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6" name="Google Shape;336;g31d1d57d25f_1_210"/>
          <p:cNvGraphicFramePr/>
          <p:nvPr/>
        </p:nvGraphicFramePr>
        <p:xfrm>
          <a:off x="132050" y="342615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7" name="Google Shape;337;g31d1d57d25f_1_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50" y="4272600"/>
            <a:ext cx="2375850" cy="231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31d1d57d25f_1_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8DD053-6583-6894-A915-F255E74153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53"/>
          <a:stretch/>
        </p:blipFill>
        <p:spPr>
          <a:xfrm>
            <a:off x="2583712" y="4347243"/>
            <a:ext cx="2255267" cy="22732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CC3463-1FF0-063B-B3D7-F5689F2A2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243" y="4313268"/>
            <a:ext cx="2346808" cy="22732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60788D-3CE6-C3AF-7CB5-0BE275EE6AF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618"/>
          <a:stretch/>
        </p:blipFill>
        <p:spPr>
          <a:xfrm>
            <a:off x="7341704" y="4313268"/>
            <a:ext cx="2289808" cy="23013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976350-444C-0B30-9930-9F50829D7C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3885" y="4319177"/>
            <a:ext cx="2248089" cy="22724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1d1d57d25f_1_226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31d1d57d25f_1_226"/>
          <p:cNvSpPr txBox="1"/>
          <p:nvPr/>
        </p:nvSpPr>
        <p:spPr>
          <a:xfrm>
            <a:off x="41875" y="1470488"/>
            <a:ext cx="120726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достатнім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є, на Вашу думку,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обсяг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аудиторних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годин для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вивчення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дисциплін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викладаєте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g31d1d57d25f_1_226"/>
          <p:cNvSpPr txBox="1"/>
          <p:nvPr/>
        </p:nvSpPr>
        <p:spPr>
          <a:xfrm>
            <a:off x="478228" y="2280275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Важко відповісти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g31d1d57d25f_1_226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31d1d57d25f_1_226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1d1d57d25f_1_226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9" name="Google Shape;349;g31d1d57d25f_1_226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0" name="Google Shape;350;g31d1d57d25f_1_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31d1d57d25f_1_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48" y="4097343"/>
            <a:ext cx="2198000" cy="226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1d1d57d25f_1_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23E02F-E53C-07D6-3685-FBFE893AF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4525" y="4168701"/>
            <a:ext cx="2198000" cy="2190122"/>
          </a:xfrm>
          <a:prstGeom prst="rect">
            <a:avLst/>
          </a:prstGeom>
        </p:spPr>
      </p:pic>
      <p:pic>
        <p:nvPicPr>
          <p:cNvPr id="4" name="Google Shape;199;g31d1d57d25f_1_71">
            <a:extLst>
              <a:ext uri="{FF2B5EF4-FFF2-40B4-BE49-F238E27FC236}">
                <a16:creationId xmlns:a16="http://schemas.microsoft.com/office/drawing/2014/main" id="{656C2784-BE53-3DEE-CB26-9FECFD1B834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1925" y="4128965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BC4C94-1EC7-887B-FE52-009AC22AD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3237" y="4168701"/>
            <a:ext cx="2236588" cy="2253033"/>
          </a:xfrm>
          <a:prstGeom prst="rect">
            <a:avLst/>
          </a:prstGeom>
        </p:spPr>
      </p:pic>
      <p:pic>
        <p:nvPicPr>
          <p:cNvPr id="7" name="Google Shape;364;g31d1d57d25f_1_239">
            <a:extLst>
              <a:ext uri="{FF2B5EF4-FFF2-40B4-BE49-F238E27FC236}">
                <a16:creationId xmlns:a16="http://schemas.microsoft.com/office/drawing/2014/main" id="{1592035D-7F99-A63D-F425-063F87DB543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95205" y="4158668"/>
            <a:ext cx="2317268" cy="229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1d1d57d25f_1_239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31d1d57d25f_1_239"/>
          <p:cNvSpPr txBox="1"/>
          <p:nvPr/>
        </p:nvSpPr>
        <p:spPr>
          <a:xfrm>
            <a:off x="41875" y="1470488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у Вас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можливість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брати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участь у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моніторингу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перегляді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ОПП?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g31d1d57d25f_1_239"/>
          <p:cNvSpPr txBox="1"/>
          <p:nvPr/>
        </p:nvSpPr>
        <p:spPr>
          <a:xfrm>
            <a:off x="478228" y="2280275"/>
            <a:ext cx="115485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g31d1d57d25f_1_239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31d1d57d25f_1_239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2" name="Google Shape;362;g31d1d57d25f_1_239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3" name="Google Shape;363;g31d1d57d25f_1_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31d1d57d25f_1_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1" y="4192351"/>
            <a:ext cx="2166445" cy="21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31d1d57d25f_1_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64;g31d1d57d25f_1_239">
            <a:extLst>
              <a:ext uri="{FF2B5EF4-FFF2-40B4-BE49-F238E27FC236}">
                <a16:creationId xmlns:a16="http://schemas.microsoft.com/office/drawing/2014/main" id="{36437389-D936-F293-A593-3F4E6949AC0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4527" y="4178512"/>
            <a:ext cx="2166445" cy="21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9;g31d1d57d25f_1_71">
            <a:extLst>
              <a:ext uri="{FF2B5EF4-FFF2-40B4-BE49-F238E27FC236}">
                <a16:creationId xmlns:a16="http://schemas.microsoft.com/office/drawing/2014/main" id="{159B3649-6425-2038-3F6D-8D863D9C98E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1925" y="4128965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60CE30-A36F-6D2F-B491-DE75C9462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0773" y="4125087"/>
            <a:ext cx="2317251" cy="2300640"/>
          </a:xfrm>
          <a:prstGeom prst="rect">
            <a:avLst/>
          </a:prstGeom>
        </p:spPr>
      </p:pic>
      <p:pic>
        <p:nvPicPr>
          <p:cNvPr id="6" name="Google Shape;364;g31d1d57d25f_1_239">
            <a:extLst>
              <a:ext uri="{FF2B5EF4-FFF2-40B4-BE49-F238E27FC236}">
                <a16:creationId xmlns:a16="http://schemas.microsoft.com/office/drawing/2014/main" id="{16FEDABE-6F2D-6B7E-AA37-D83C38CA33D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5205" y="4158668"/>
            <a:ext cx="2317268" cy="229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450" y="0"/>
            <a:ext cx="12192000" cy="68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3"/>
          <p:cNvSpPr txBox="1">
            <a:spLocks noGrp="1"/>
          </p:cNvSpPr>
          <p:nvPr>
            <p:ph type="ctrTitle"/>
          </p:nvPr>
        </p:nvSpPr>
        <p:spPr>
          <a:xfrm>
            <a:off x="691866" y="1459743"/>
            <a:ext cx="10276764" cy="42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5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Контингент </a:t>
            </a:r>
            <a:r>
              <a:rPr lang="ru-RU" sz="54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респондентів</a:t>
            </a:r>
            <a:r>
              <a:rPr lang="ru-RU" sz="5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ru-RU" sz="5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– </a:t>
            </a:r>
            <a:r>
              <a:rPr lang="ru-RU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br>
              <a:rPr lang="ru-RU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– </a:t>
            </a:r>
            <a:r>
              <a:rPr lang="ru-RU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br>
              <a:rPr lang="ru-RU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ПНОСМ – </a:t>
            </a:r>
            <a:r>
              <a:rPr lang="ru-RU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br>
              <a:rPr lang="ru-RU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 – </a:t>
            </a:r>
            <a:r>
              <a:rPr lang="ru-RU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br>
              <a:rPr lang="ru-RU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ПП – </a:t>
            </a:r>
            <a:r>
              <a:rPr lang="ru-RU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3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014" y="39112"/>
            <a:ext cx="11714986" cy="104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3"/>
          <p:cNvSpPr/>
          <p:nvPr/>
        </p:nvSpPr>
        <p:spPr>
          <a:xfrm>
            <a:off x="8769927" y="39112"/>
            <a:ext cx="3422073" cy="681888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1d1d57d25f_1_253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31d1d57d25f_1_253"/>
          <p:cNvSpPr txBox="1"/>
          <p:nvPr/>
        </p:nvSpPr>
        <p:spPr>
          <a:xfrm>
            <a:off x="59700" y="1277000"/>
            <a:ext cx="120726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Оцініть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рівень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матеріально-технічних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умов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здійснення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освітньої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ННІ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педагогічної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соціальної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мистецтва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Черкаського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національного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університету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імені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Богдана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Хмельницького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g31d1d57d25f_1_253"/>
          <p:cNvSpPr txBox="1"/>
          <p:nvPr/>
        </p:nvSpPr>
        <p:spPr>
          <a:xfrm>
            <a:off x="478378" y="2432900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Високий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Середній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Низький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g31d1d57d25f_1_253"/>
          <p:cNvSpPr/>
          <p:nvPr/>
        </p:nvSpPr>
        <p:spPr>
          <a:xfrm>
            <a:off x="236451" y="2499081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31d1d57d25f_1_253"/>
          <p:cNvSpPr/>
          <p:nvPr/>
        </p:nvSpPr>
        <p:spPr>
          <a:xfrm>
            <a:off x="236451" y="2745545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5" name="Google Shape;375;g31d1d57d25f_1_253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6" name="Google Shape;376;g31d1d57d25f_1_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31d1d57d25f_1_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1" y="4192351"/>
            <a:ext cx="2166445" cy="21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31d1d57d25f_1_253"/>
          <p:cNvSpPr/>
          <p:nvPr/>
        </p:nvSpPr>
        <p:spPr>
          <a:xfrm>
            <a:off x="236450" y="2992031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g31d1d57d25f_1_2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64;g31d1d57d25f_1_239">
            <a:extLst>
              <a:ext uri="{FF2B5EF4-FFF2-40B4-BE49-F238E27FC236}">
                <a16:creationId xmlns:a16="http://schemas.microsoft.com/office/drawing/2014/main" id="{5DF52883-32B0-A764-F6BB-4100CD59C2A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4527" y="4192340"/>
            <a:ext cx="2166445" cy="21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9;g31d1d57d25f_1_71">
            <a:extLst>
              <a:ext uri="{FF2B5EF4-FFF2-40B4-BE49-F238E27FC236}">
                <a16:creationId xmlns:a16="http://schemas.microsoft.com/office/drawing/2014/main" id="{93ADCF29-C71A-E3EA-993F-CC4725E31F6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1925" y="4128965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E093C2-4A64-A824-1911-9FB3DB163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8149" y="4192341"/>
            <a:ext cx="2250123" cy="22339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8EC7E9-46A7-BA05-95F0-E0FFF18B6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3885" y="4141377"/>
            <a:ext cx="2248089" cy="22724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1d1d57d25f_1_266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31d1d57d25f_1_266"/>
          <p:cNvSpPr txBox="1"/>
          <p:nvPr/>
        </p:nvSpPr>
        <p:spPr>
          <a:xfrm>
            <a:off x="41875" y="1579888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задоволені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підходами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розкладу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занять?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g31d1d57d25f_1_266"/>
          <p:cNvSpPr txBox="1"/>
          <p:nvPr/>
        </p:nvSpPr>
        <p:spPr>
          <a:xfrm>
            <a:off x="478378" y="2432900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g31d1d57d25f_1_266"/>
          <p:cNvSpPr/>
          <p:nvPr/>
        </p:nvSpPr>
        <p:spPr>
          <a:xfrm>
            <a:off x="236451" y="2499081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31d1d57d25f_1_266"/>
          <p:cNvSpPr/>
          <p:nvPr/>
        </p:nvSpPr>
        <p:spPr>
          <a:xfrm>
            <a:off x="236451" y="2745545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9" name="Google Shape;389;g31d1d57d25f_1_266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0" name="Google Shape;390;g31d1d57d25f_1_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31d1d57d25f_1_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1" y="4192351"/>
            <a:ext cx="2166445" cy="21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31d1d57d25f_1_266"/>
          <p:cNvSpPr/>
          <p:nvPr/>
        </p:nvSpPr>
        <p:spPr>
          <a:xfrm>
            <a:off x="236450" y="2992031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g31d1d57d25f_1_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675" y="4164813"/>
            <a:ext cx="2198000" cy="222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31d1d57d25f_1_2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F0C9B-EA1B-0C01-074F-C815D31AF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527" y="4211999"/>
            <a:ext cx="2198000" cy="21743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877E-6FC2-AC53-641E-FA764E8C22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7000" y="4211999"/>
            <a:ext cx="2198000" cy="2190065"/>
          </a:xfrm>
          <a:prstGeom prst="rect">
            <a:avLst/>
          </a:prstGeom>
        </p:spPr>
      </p:pic>
      <p:pic>
        <p:nvPicPr>
          <p:cNvPr id="6" name="Google Shape;199;g31d1d57d25f_1_71">
            <a:extLst>
              <a:ext uri="{FF2B5EF4-FFF2-40B4-BE49-F238E27FC236}">
                <a16:creationId xmlns:a16="http://schemas.microsoft.com/office/drawing/2014/main" id="{54CF9D96-DF64-5925-BD70-03BFACF4B9E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96825" y="4093596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64;g31d1d57d25f_1_239">
            <a:extLst>
              <a:ext uri="{FF2B5EF4-FFF2-40B4-BE49-F238E27FC236}">
                <a16:creationId xmlns:a16="http://schemas.microsoft.com/office/drawing/2014/main" id="{4440259D-028F-358C-8B44-8F4591940F2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5205" y="4133268"/>
            <a:ext cx="2317268" cy="229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1d1d57d25f_1_280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31d1d57d25f_1_280"/>
          <p:cNvSpPr txBox="1"/>
          <p:nvPr/>
        </p:nvSpPr>
        <p:spPr>
          <a:xfrm>
            <a:off x="41875" y="1470488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 стикались Ви з дискримінацією у будь-яких проявах в освітньому процесі?</a:t>
            </a:r>
            <a:endParaRPr sz="13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g31d1d57d25f_1_280"/>
          <p:cNvSpPr txBox="1"/>
          <p:nvPr/>
        </p:nvSpPr>
        <p:spPr>
          <a:xfrm>
            <a:off x="478228" y="2280275"/>
            <a:ext cx="115485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g31d1d57d25f_1_280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31d1d57d25f_1_280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4" name="Google Shape;404;g31d1d57d25f_1_280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5" name="Google Shape;405;g31d1d57d25f_1_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31d1d57d25f_1_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1" y="4192351"/>
            <a:ext cx="2166445" cy="21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31d1d57d25f_1_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761" y="4192351"/>
            <a:ext cx="2213365" cy="21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31d1d57d25f_1_2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FBA79E-F10C-FC8D-9612-99158CCA4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2973" y="4206729"/>
            <a:ext cx="2213365" cy="2152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7A0E08-6C92-F671-945C-59DB1FFA74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9317" y="4168899"/>
            <a:ext cx="2213365" cy="22133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C53020-EE3D-ABDD-BA1B-7C0425C5A6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2759" y="4178077"/>
            <a:ext cx="2213365" cy="22292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F70F44-3895-9E9A-AE81-036CEA6D83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3786" y="4206507"/>
            <a:ext cx="2245043" cy="22292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1d1d57d25f_1_293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31d1d57d25f_1_293"/>
          <p:cNvSpPr txBox="1"/>
          <p:nvPr/>
        </p:nvSpPr>
        <p:spPr>
          <a:xfrm>
            <a:off x="41875" y="1579888"/>
            <a:ext cx="120726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сприяє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Вашій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педагогічній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науковій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морально-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психологічний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клімат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колективі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g31d1d57d25f_1_293"/>
          <p:cNvSpPr txBox="1"/>
          <p:nvPr/>
        </p:nvSpPr>
        <p:spPr>
          <a:xfrm>
            <a:off x="478378" y="2432900"/>
            <a:ext cx="115485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Т</a:t>
            </a: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g31d1d57d25f_1_293"/>
          <p:cNvSpPr/>
          <p:nvPr/>
        </p:nvSpPr>
        <p:spPr>
          <a:xfrm>
            <a:off x="236451" y="2499081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31d1d57d25f_1_293"/>
          <p:cNvSpPr/>
          <p:nvPr/>
        </p:nvSpPr>
        <p:spPr>
          <a:xfrm>
            <a:off x="236451" y="2745545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8" name="Google Shape;418;g31d1d57d25f_1_293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9" name="Google Shape;419;g31d1d57d25f_1_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g31d1d57d25f_1_2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1" y="4192351"/>
            <a:ext cx="2166445" cy="21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31d1d57d25f_1_2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675" y="4164813"/>
            <a:ext cx="2198000" cy="222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31d1d57d25f_1_2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64;g31d1d57d25f_1_239">
            <a:extLst>
              <a:ext uri="{FF2B5EF4-FFF2-40B4-BE49-F238E27FC236}">
                <a16:creationId xmlns:a16="http://schemas.microsoft.com/office/drawing/2014/main" id="{B0DC8C29-4CD7-000A-B513-1953D81E3D6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4527" y="4192340"/>
            <a:ext cx="2166445" cy="21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9;g31d1d57d25f_1_71">
            <a:extLst>
              <a:ext uri="{FF2B5EF4-FFF2-40B4-BE49-F238E27FC236}">
                <a16:creationId xmlns:a16="http://schemas.microsoft.com/office/drawing/2014/main" id="{0E198C0E-144E-9FA2-92D6-46B861FD98A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1925" y="4128965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9C1733-9268-0E72-2CE1-6D5D4A1A8F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0775" y="4090313"/>
            <a:ext cx="2317250" cy="2375598"/>
          </a:xfrm>
          <a:prstGeom prst="rect">
            <a:avLst/>
          </a:prstGeom>
        </p:spPr>
      </p:pic>
      <p:pic>
        <p:nvPicPr>
          <p:cNvPr id="6" name="Google Shape;364;g31d1d57d25f_1_239">
            <a:extLst>
              <a:ext uri="{FF2B5EF4-FFF2-40B4-BE49-F238E27FC236}">
                <a16:creationId xmlns:a16="http://schemas.microsoft.com/office/drawing/2014/main" id="{1606D7FF-A2F3-AC08-C4FC-80E90E6BCD2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5205" y="4145968"/>
            <a:ext cx="2317268" cy="229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1d1d57d25f_1_307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31d1d57d25f_1_307"/>
          <p:cNvSpPr txBox="1"/>
          <p:nvPr/>
        </p:nvSpPr>
        <p:spPr>
          <a:xfrm>
            <a:off x="41875" y="1579888"/>
            <a:ext cx="120726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задоволені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рівнем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співпраці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колегами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інших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кафедр ННІ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педагогічної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соціальної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мистецтва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g31d1d57d25f_1_307"/>
          <p:cNvSpPr txBox="1"/>
          <p:nvPr/>
        </p:nvSpPr>
        <p:spPr>
          <a:xfrm>
            <a:off x="478378" y="2432900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g31d1d57d25f_1_307"/>
          <p:cNvSpPr/>
          <p:nvPr/>
        </p:nvSpPr>
        <p:spPr>
          <a:xfrm>
            <a:off x="236451" y="2499081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31d1d57d25f_1_307"/>
          <p:cNvSpPr/>
          <p:nvPr/>
        </p:nvSpPr>
        <p:spPr>
          <a:xfrm>
            <a:off x="236451" y="2745545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2" name="Google Shape;432;g31d1d57d25f_1_307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33" name="Google Shape;433;g31d1d57d25f_1_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31d1d57d25f_1_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1" y="4192351"/>
            <a:ext cx="2166445" cy="21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31d1d57d25f_1_307"/>
          <p:cNvSpPr/>
          <p:nvPr/>
        </p:nvSpPr>
        <p:spPr>
          <a:xfrm>
            <a:off x="236450" y="2992031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g31d1d57d25f_1_3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675" y="4164813"/>
            <a:ext cx="2198000" cy="222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31d1d57d25f_1_3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675" y="4172645"/>
            <a:ext cx="2198000" cy="220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31d1d57d25f_1_3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C400BD-828C-1442-DA3C-89559479EA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527" y="4164800"/>
            <a:ext cx="2233064" cy="2194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C6629E-47DD-3D3B-4462-B05AFAB52B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3443" y="4212053"/>
            <a:ext cx="2170470" cy="21861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42FF7E-80B1-E61C-C584-7D649EA073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0775" y="4090313"/>
            <a:ext cx="2317250" cy="23755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3B16AC-1FFD-10EF-5442-538EF1518F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7808" y="4177539"/>
            <a:ext cx="2313518" cy="22883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1d1d57d25f_1_322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31d1d57d25f_1_322"/>
          <p:cNvSpPr txBox="1"/>
          <p:nvPr/>
        </p:nvSpPr>
        <p:spPr>
          <a:xfrm>
            <a:off x="41875" y="1579888"/>
            <a:ext cx="120726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вашу думку,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підготовка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проходження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акредитації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ОП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сприяє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покращенню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взаємин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членів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g31d1d57d25f_1_322"/>
          <p:cNvSpPr txBox="1"/>
          <p:nvPr/>
        </p:nvSpPr>
        <p:spPr>
          <a:xfrm>
            <a:off x="478378" y="2432900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беру участь у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підготовці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акредитації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g31d1d57d25f_1_322"/>
          <p:cNvSpPr/>
          <p:nvPr/>
        </p:nvSpPr>
        <p:spPr>
          <a:xfrm>
            <a:off x="236451" y="2499081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31d1d57d25f_1_322"/>
          <p:cNvSpPr/>
          <p:nvPr/>
        </p:nvSpPr>
        <p:spPr>
          <a:xfrm>
            <a:off x="236451" y="2745545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8" name="Google Shape;448;g31d1d57d25f_1_322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49" name="Google Shape;449;g31d1d57d25f_1_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31d1d57d25f_1_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1" y="4192351"/>
            <a:ext cx="2166445" cy="21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31d1d57d25f_1_322"/>
          <p:cNvSpPr/>
          <p:nvPr/>
        </p:nvSpPr>
        <p:spPr>
          <a:xfrm>
            <a:off x="236450" y="2992031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g31d1d57d25f_1_3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675" y="4164813"/>
            <a:ext cx="2198000" cy="222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g31d1d57d25f_1_3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675" y="4172645"/>
            <a:ext cx="2198000" cy="220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31d1d57d25f_1_3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451" y="4176588"/>
            <a:ext cx="2198000" cy="21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g31d1d57d25f_1_3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C50015-3678-66F4-D667-0C017FFA71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527" y="4188366"/>
            <a:ext cx="2221634" cy="2198000"/>
          </a:xfrm>
          <a:prstGeom prst="rect">
            <a:avLst/>
          </a:prstGeom>
        </p:spPr>
      </p:pic>
      <p:pic>
        <p:nvPicPr>
          <p:cNvPr id="4" name="Google Shape;199;g31d1d57d25f_1_71">
            <a:extLst>
              <a:ext uri="{FF2B5EF4-FFF2-40B4-BE49-F238E27FC236}">
                <a16:creationId xmlns:a16="http://schemas.microsoft.com/office/drawing/2014/main" id="{78F37B5E-DEE1-30E0-27FB-F7D51991ADD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11925" y="4128965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68F3E7-B230-A557-7270-8E0BBFE1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9411" y="4161630"/>
            <a:ext cx="2317250" cy="22443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FC9865-4AFC-2185-1843-3127BE3C5C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1851" y="4128554"/>
            <a:ext cx="2354624" cy="23050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1d1d57d25f_1_338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31d1d57d25f_1_338"/>
          <p:cNvSpPr txBox="1"/>
          <p:nvPr/>
        </p:nvSpPr>
        <p:spPr>
          <a:xfrm>
            <a:off x="41875" y="1470488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відчуваєте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підтримку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допомогу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адміністрації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Університету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g31d1d57d25f_1_338"/>
          <p:cNvSpPr txBox="1"/>
          <p:nvPr/>
        </p:nvSpPr>
        <p:spPr>
          <a:xfrm>
            <a:off x="478228" y="2280275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g31d1d57d25f_1_338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31d1d57d25f_1_338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31d1d57d25f_1_338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6" name="Google Shape;466;g31d1d57d25f_1_338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7" name="Google Shape;467;g31d1d57d25f_1_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g31d1d57d25f_1_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2B3237-8085-769A-3296-9B4DFBB6F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527" y="4188366"/>
            <a:ext cx="2221634" cy="2198000"/>
          </a:xfrm>
          <a:prstGeom prst="rect">
            <a:avLst/>
          </a:prstGeom>
        </p:spPr>
      </p:pic>
      <p:pic>
        <p:nvPicPr>
          <p:cNvPr id="3" name="Google Shape;199;g31d1d57d25f_1_71">
            <a:extLst>
              <a:ext uri="{FF2B5EF4-FFF2-40B4-BE49-F238E27FC236}">
                <a16:creationId xmlns:a16="http://schemas.microsoft.com/office/drawing/2014/main" id="{C94FCA38-B191-5004-7BB6-7BFCE2F2535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1925" y="4128965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E0AD28-7CC3-45D5-60F2-3FB5D2911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939" y="4128965"/>
            <a:ext cx="2241926" cy="22744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EA9A08-A35D-2EAE-F90E-F3D60CC46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7808" y="4177539"/>
            <a:ext cx="2313518" cy="22883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1d1d57d25f_1_350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31d1d57d25f_1_350"/>
          <p:cNvSpPr txBox="1"/>
          <p:nvPr/>
        </p:nvSpPr>
        <p:spPr>
          <a:xfrm>
            <a:off x="-25450" y="1492050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Оцініть рівень інформаційно-комунікаційного супроводу освітнього процесу</a:t>
            </a:r>
            <a:endParaRPr sz="23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g31d1d57d25f_1_350"/>
          <p:cNvSpPr txBox="1"/>
          <p:nvPr/>
        </p:nvSpPr>
        <p:spPr>
          <a:xfrm>
            <a:off x="478378" y="2432900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Високий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Середній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Низький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Google Shape;476;g31d1d57d25f_1_350"/>
          <p:cNvSpPr/>
          <p:nvPr/>
        </p:nvSpPr>
        <p:spPr>
          <a:xfrm>
            <a:off x="236451" y="2499081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31d1d57d25f_1_350"/>
          <p:cNvSpPr/>
          <p:nvPr/>
        </p:nvSpPr>
        <p:spPr>
          <a:xfrm>
            <a:off x="236451" y="2745545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8" name="Google Shape;478;g31d1d57d25f_1_350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79" name="Google Shape;479;g31d1d57d25f_1_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31d1d57d25f_1_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1" y="4192351"/>
            <a:ext cx="2166445" cy="21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31d1d57d25f_1_350"/>
          <p:cNvSpPr/>
          <p:nvPr/>
        </p:nvSpPr>
        <p:spPr>
          <a:xfrm>
            <a:off x="236450" y="2992031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g31d1d57d25f_1_3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D79E18-63C9-A45F-DA4C-8CD29F4FD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4527" y="4188366"/>
            <a:ext cx="2221634" cy="219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D66872-F067-2F72-F74B-9B40F9AB6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7000" y="4211999"/>
            <a:ext cx="2198000" cy="21900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BF1ADA-F3DB-06DB-2149-53FB3453A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5077" y="4158615"/>
            <a:ext cx="2233655" cy="22575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2D3A2C-80A5-A777-0D49-C7EC63B3E5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8809" y="4163546"/>
            <a:ext cx="2193910" cy="225750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1d1d57d25f_1_363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31d1d57d25f_1_363"/>
          <p:cNvSpPr txBox="1"/>
          <p:nvPr/>
        </p:nvSpPr>
        <p:spPr>
          <a:xfrm>
            <a:off x="9500" y="1413050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 форми стимулювання викладацької майстерності є для Вас важливими?</a:t>
            </a:r>
            <a:endParaRPr sz="23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9" name="Google Shape;489;g31d1d57d25f_1_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50" y="2565589"/>
            <a:ext cx="3836874" cy="170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g31d1d57d25f_1_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375" y="2575326"/>
            <a:ext cx="3836874" cy="170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31d1d57d25f_1_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0100" y="2565589"/>
            <a:ext cx="3836874" cy="17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31d1d57d25f_1_363"/>
          <p:cNvSpPr txBox="1"/>
          <p:nvPr/>
        </p:nvSpPr>
        <p:spPr>
          <a:xfrm>
            <a:off x="56738" y="2165400"/>
            <a:ext cx="39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дошкільної та спеціальної освіти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93" name="Google Shape;493;g31d1d57d25f_1_363"/>
          <p:cNvSpPr txBox="1"/>
          <p:nvPr/>
        </p:nvSpPr>
        <p:spPr>
          <a:xfrm>
            <a:off x="4127350" y="2165400"/>
            <a:ext cx="383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початкової освіти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94" name="Google Shape;494;g31d1d57d25f_1_363"/>
          <p:cNvSpPr txBox="1"/>
          <p:nvPr/>
        </p:nvSpPr>
        <p:spPr>
          <a:xfrm>
            <a:off x="8120100" y="1949850"/>
            <a:ext cx="383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</a:rPr>
              <a:t>Кафедра освітнього і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соціокульт. менеджменту та соц. роботи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495" name="Google Shape;495;g31d1d57d25f_1_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237" y="5040239"/>
            <a:ext cx="3836874" cy="17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g31d1d57d25f_1_363"/>
          <p:cNvSpPr txBox="1"/>
          <p:nvPr/>
        </p:nvSpPr>
        <p:spPr>
          <a:xfrm>
            <a:off x="2063313" y="4424650"/>
            <a:ext cx="399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</a:rPr>
              <a:t>Кафедра образотворчого та декоративно-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</a:rPr>
              <a:t>прикладного мистецтва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497" name="Google Shape;497;g31d1d57d25f_1_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62" y="5040239"/>
            <a:ext cx="3836874" cy="17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g31d1d57d25f_1_363"/>
          <p:cNvSpPr txBox="1"/>
          <p:nvPr/>
        </p:nvSpPr>
        <p:spPr>
          <a:xfrm>
            <a:off x="6096000" y="4640050"/>
            <a:ext cx="383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</a:rPr>
              <a:t>Кафедра педагогіки і психології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499" name="Google Shape;499;g31d1d57d25f_1_3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g31d1d57d25f_1_3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7375" y="2575325"/>
            <a:ext cx="3822712" cy="16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g31d1d57d25f_1_3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0100" y="2580200"/>
            <a:ext cx="3822712" cy="16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31d1d57d25f_1_3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3138" y="5045113"/>
            <a:ext cx="3822712" cy="16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31d1d57d25f_1_3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8325" y="5040250"/>
            <a:ext cx="3822712" cy="16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FABCE-E351-E9F1-1F09-16497A7E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766" y="2596685"/>
            <a:ext cx="3742520" cy="16762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9BCF52-2EA0-A530-9B42-17405D3F7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9110" y="2662376"/>
            <a:ext cx="3770783" cy="15134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A209C5-0971-3D97-F01C-FF6C267D5F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079" y="5140344"/>
            <a:ext cx="3765167" cy="14974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2A4BD4-DE68-63D9-C942-83069DD599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9853" y="5124947"/>
            <a:ext cx="3790981" cy="153793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1d1d57d25f_1_442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g31d1d57d25f_1_442"/>
          <p:cNvSpPr txBox="1"/>
          <p:nvPr/>
        </p:nvSpPr>
        <p:spPr>
          <a:xfrm>
            <a:off x="41875" y="1470488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відчуваєте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 потребу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вдосконалити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цифрові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навички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g31d1d57d25f_1_442"/>
          <p:cNvSpPr txBox="1"/>
          <p:nvPr/>
        </p:nvSpPr>
        <p:spPr>
          <a:xfrm>
            <a:off x="478228" y="2280275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g31d1d57d25f_1_442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31d1d57d25f_1_442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31d1d57d25f_1_442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4" name="Google Shape;514;g31d1d57d25f_1_442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5" name="Google Shape;515;g31d1d57d25f_1_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g31d1d57d25f_1_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g31d1d57d25f_1_4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450" y="4168547"/>
            <a:ext cx="2198000" cy="221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C8AC4D-4052-93E0-E522-10438EF68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174" y="4200385"/>
            <a:ext cx="2276778" cy="21822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155927-38D7-D807-5A04-E3F674EA0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029" y="4168547"/>
            <a:ext cx="2198000" cy="22381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820E1A-D979-4C21-1531-9B02051742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1106" y="4148172"/>
            <a:ext cx="2198000" cy="2230205"/>
          </a:xfrm>
          <a:prstGeom prst="rect">
            <a:avLst/>
          </a:prstGeom>
        </p:spPr>
      </p:pic>
      <p:pic>
        <p:nvPicPr>
          <p:cNvPr id="8" name="Google Shape;364;g31d1d57d25f_1_239">
            <a:extLst>
              <a:ext uri="{FF2B5EF4-FFF2-40B4-BE49-F238E27FC236}">
                <a16:creationId xmlns:a16="http://schemas.microsoft.com/office/drawing/2014/main" id="{7C8B922E-7F24-6FF3-BD5C-6979F6636FB1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95205" y="4145968"/>
            <a:ext cx="2317268" cy="229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-25452" y="-21304"/>
            <a:ext cx="12217452" cy="6879304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50" y="0"/>
            <a:ext cx="11960368" cy="106539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594041" y="1444582"/>
            <a:ext cx="11320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Посада на кафедрі</a:t>
            </a:r>
            <a:endParaRPr sz="14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65528" y="2097000"/>
            <a:ext cx="29697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Професор</a:t>
            </a:r>
            <a:endParaRPr sz="1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Доцент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Старший викладач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Викладач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236451" y="2187606"/>
            <a:ext cx="136697" cy="136971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36451" y="2398120"/>
            <a:ext cx="136697" cy="136971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36450" y="2600443"/>
            <a:ext cx="136697" cy="136971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36449" y="2821328"/>
            <a:ext cx="136697" cy="136971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9" name="Google Shape;119;p3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0" name="Google Shape;1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0" y="4153575"/>
            <a:ext cx="219800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8250" y="130250"/>
            <a:ext cx="4197350" cy="10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1238250" y="163250"/>
            <a:ext cx="481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Черкаський національний університет 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імені Богдана Хмельницького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2650" y="61650"/>
            <a:ext cx="5098800" cy="10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6692650" y="163238"/>
            <a:ext cx="509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Навчально-науковий інститут педагогічної освіти, соціальної роботи і мистецтва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5450" y="0"/>
            <a:ext cx="12192000" cy="10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01D009-E4EF-F849-2DD3-99690370E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527" y="4238000"/>
            <a:ext cx="2198000" cy="21591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7F2252-62F0-E2C3-A119-F966BA4B99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2604" y="4237999"/>
            <a:ext cx="2198141" cy="21591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32AE9C-3CA8-B096-8CB0-D6561BBC72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6599" y="4285610"/>
            <a:ext cx="2205768" cy="2159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1B65C6-C764-1A21-2C3D-8C4ACD8482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2444" y="4224734"/>
            <a:ext cx="2317516" cy="218876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1d1d57d25f_1_455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g31d1d57d25f_1_455"/>
          <p:cNvSpPr txBox="1"/>
          <p:nvPr/>
        </p:nvSpPr>
        <p:spPr>
          <a:xfrm>
            <a:off x="41875" y="1470488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потребуєте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рівня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володіння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3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іноземною</a:t>
            </a:r>
            <a:r>
              <a:rPr lang="ru-RU" sz="2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мовою?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Google Shape;524;g31d1d57d25f_1_455"/>
          <p:cNvSpPr txBox="1"/>
          <p:nvPr/>
        </p:nvSpPr>
        <p:spPr>
          <a:xfrm>
            <a:off x="478228" y="2280275"/>
            <a:ext cx="11548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g31d1d57d25f_1_455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31d1d57d25f_1_455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31d1d57d25f_1_455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8" name="Google Shape;528;g31d1d57d25f_1_455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29" name="Google Shape;529;g31d1d57d25f_1_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g31d1d57d25f_1_4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g31d1d57d25f_1_4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450" y="4168547"/>
            <a:ext cx="2198000" cy="221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31d1d57d25f_1_4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307" y="4168550"/>
            <a:ext cx="2302295" cy="22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5FF2F1-78CA-CB63-4EA3-720494F20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8427" y="4163231"/>
            <a:ext cx="2198000" cy="22782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13C9D7-9411-8223-FDC7-B9A79D078F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8965" y="4136472"/>
            <a:ext cx="2254069" cy="22782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862A97-731A-4ED0-84FB-CC9FA95069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5996" y="4138083"/>
            <a:ext cx="2294435" cy="2278220"/>
          </a:xfrm>
          <a:prstGeom prst="rect">
            <a:avLst/>
          </a:prstGeom>
        </p:spPr>
      </p:pic>
      <p:pic>
        <p:nvPicPr>
          <p:cNvPr id="8" name="Google Shape;364;g31d1d57d25f_1_239">
            <a:extLst>
              <a:ext uri="{FF2B5EF4-FFF2-40B4-BE49-F238E27FC236}">
                <a16:creationId xmlns:a16="http://schemas.microsoft.com/office/drawing/2014/main" id="{69A554DE-A48D-C655-6FD6-6330034062A1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695205" y="4145968"/>
            <a:ext cx="2317268" cy="229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1d1d57d25f_1_469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31d1d57d25f_1_469"/>
          <p:cNvSpPr txBox="1"/>
          <p:nvPr/>
        </p:nvSpPr>
        <p:spPr>
          <a:xfrm>
            <a:off x="9500" y="1413050"/>
            <a:ext cx="12072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 навички (hard skills і soft skills) Ви бажаєте вдосконалити?</a:t>
            </a:r>
            <a:endParaRPr sz="23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9" name="Google Shape;539;g31d1d57d25f_1_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50" y="2565589"/>
            <a:ext cx="3836874" cy="170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31d1d57d25f_1_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375" y="2575326"/>
            <a:ext cx="3836874" cy="170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g31d1d57d25f_1_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0100" y="2565589"/>
            <a:ext cx="3836874" cy="17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g31d1d57d25f_1_469"/>
          <p:cNvSpPr txBox="1"/>
          <p:nvPr/>
        </p:nvSpPr>
        <p:spPr>
          <a:xfrm>
            <a:off x="56738" y="2165400"/>
            <a:ext cx="39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дошкільної та спеціальної освіти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43" name="Google Shape;543;g31d1d57d25f_1_469"/>
          <p:cNvSpPr txBox="1"/>
          <p:nvPr/>
        </p:nvSpPr>
        <p:spPr>
          <a:xfrm>
            <a:off x="4127350" y="2165400"/>
            <a:ext cx="383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початкової освіти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44" name="Google Shape;544;g31d1d57d25f_1_469"/>
          <p:cNvSpPr txBox="1"/>
          <p:nvPr/>
        </p:nvSpPr>
        <p:spPr>
          <a:xfrm>
            <a:off x="8120100" y="1949850"/>
            <a:ext cx="383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освітнього і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соціокульт. менеджменту та соц. роботи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545" name="Google Shape;545;g31d1d57d25f_1_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237" y="5040239"/>
            <a:ext cx="3836874" cy="17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31d1d57d25f_1_469"/>
          <p:cNvSpPr txBox="1"/>
          <p:nvPr/>
        </p:nvSpPr>
        <p:spPr>
          <a:xfrm>
            <a:off x="2063313" y="4424650"/>
            <a:ext cx="399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образотворчого та декоративно-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прикладного мистецтва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547" name="Google Shape;547;g31d1d57d25f_1_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62" y="5040239"/>
            <a:ext cx="3836874" cy="17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g31d1d57d25f_1_469"/>
          <p:cNvSpPr txBox="1"/>
          <p:nvPr/>
        </p:nvSpPr>
        <p:spPr>
          <a:xfrm>
            <a:off x="6096000" y="4640050"/>
            <a:ext cx="383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педагогіки і психології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549" name="Google Shape;549;g31d1d57d25f_1_4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g31d1d57d25f_1_4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7375" y="2575325"/>
            <a:ext cx="3836875" cy="17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g31d1d57d25f_1_4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0175" y="2565600"/>
            <a:ext cx="3836875" cy="17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31d1d57d25f_1_4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63" y="5040250"/>
            <a:ext cx="3836875" cy="17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g31d1d57d25f_1_4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1225" y="5040250"/>
            <a:ext cx="3836875" cy="17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g31d1d57d25f_1_4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725" y="2565600"/>
            <a:ext cx="3836875" cy="17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g31d1d57d25f_1_4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923" y="2565578"/>
            <a:ext cx="2876011" cy="170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608CBC-3D2C-BD2B-D994-7E59FB58E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765" y="2590394"/>
            <a:ext cx="3006495" cy="16706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790D55-EA23-061B-CC26-FDA3252DD4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016" y="2565450"/>
            <a:ext cx="3771042" cy="16706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F59B55-09A7-A500-21F8-358C21F8F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9681" y="5182237"/>
            <a:ext cx="3818419" cy="14448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DFC6EE-40B3-264A-A988-976A44BE7E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3611" y="5084330"/>
            <a:ext cx="3301275" cy="161915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6">
          <a:extLst>
            <a:ext uri="{FF2B5EF4-FFF2-40B4-BE49-F238E27FC236}">
              <a16:creationId xmlns:a16="http://schemas.microsoft.com/office/drawing/2014/main" id="{9E89664B-A858-92C6-7846-0436DC6D3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1d1d57d25f_1_363">
            <a:extLst>
              <a:ext uri="{FF2B5EF4-FFF2-40B4-BE49-F238E27FC236}">
                <a16:creationId xmlns:a16="http://schemas.microsoft.com/office/drawing/2014/main" id="{592858F3-4A99-26FF-3117-54AE93EE22A3}"/>
              </a:ext>
            </a:extLst>
          </p:cNvPr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31d1d57d25f_1_363">
            <a:extLst>
              <a:ext uri="{FF2B5EF4-FFF2-40B4-BE49-F238E27FC236}">
                <a16:creationId xmlns:a16="http://schemas.microsoft.com/office/drawing/2014/main" id="{8B69EB07-D7F7-CE7D-F8F6-0070330C1C72}"/>
              </a:ext>
            </a:extLst>
          </p:cNvPr>
          <p:cNvSpPr txBox="1"/>
          <p:nvPr/>
        </p:nvSpPr>
        <p:spPr>
          <a:xfrm>
            <a:off x="9500" y="1413109"/>
            <a:ext cx="12072600" cy="40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протидіяти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тривожності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песимізму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sz="23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489" name="Google Shape;489;g31d1d57d25f_1_363">
            <a:extLst>
              <a:ext uri="{FF2B5EF4-FFF2-40B4-BE49-F238E27FC236}">
                <a16:creationId xmlns:a16="http://schemas.microsoft.com/office/drawing/2014/main" id="{B98DC7FE-4550-B174-F9CE-6D0FCCF565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50" y="2565589"/>
            <a:ext cx="3836874" cy="170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g31d1d57d25f_1_363">
            <a:extLst>
              <a:ext uri="{FF2B5EF4-FFF2-40B4-BE49-F238E27FC236}">
                <a16:creationId xmlns:a16="http://schemas.microsoft.com/office/drawing/2014/main" id="{061A2D2B-59C9-4C23-7D87-42DD20500E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375" y="2575326"/>
            <a:ext cx="3836874" cy="170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31d1d57d25f_1_363">
            <a:extLst>
              <a:ext uri="{FF2B5EF4-FFF2-40B4-BE49-F238E27FC236}">
                <a16:creationId xmlns:a16="http://schemas.microsoft.com/office/drawing/2014/main" id="{2DF64513-F5BE-3C5C-F104-36E945ADC9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0100" y="2565589"/>
            <a:ext cx="3836874" cy="17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31d1d57d25f_1_363">
            <a:extLst>
              <a:ext uri="{FF2B5EF4-FFF2-40B4-BE49-F238E27FC236}">
                <a16:creationId xmlns:a16="http://schemas.microsoft.com/office/drawing/2014/main" id="{2E742C29-8F30-D2BC-9980-67289D8E7BA1}"/>
              </a:ext>
            </a:extLst>
          </p:cNvPr>
          <p:cNvSpPr txBox="1"/>
          <p:nvPr/>
        </p:nvSpPr>
        <p:spPr>
          <a:xfrm>
            <a:off x="56738" y="2165400"/>
            <a:ext cx="39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дошкільної та спеціальної освіти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93" name="Google Shape;493;g31d1d57d25f_1_363">
            <a:extLst>
              <a:ext uri="{FF2B5EF4-FFF2-40B4-BE49-F238E27FC236}">
                <a16:creationId xmlns:a16="http://schemas.microsoft.com/office/drawing/2014/main" id="{01DE3725-7D1C-5404-D29F-DD7A1BD9D65B}"/>
              </a:ext>
            </a:extLst>
          </p:cNvPr>
          <p:cNvSpPr txBox="1"/>
          <p:nvPr/>
        </p:nvSpPr>
        <p:spPr>
          <a:xfrm>
            <a:off x="4127350" y="2165400"/>
            <a:ext cx="383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початкової освіти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94" name="Google Shape;494;g31d1d57d25f_1_363">
            <a:extLst>
              <a:ext uri="{FF2B5EF4-FFF2-40B4-BE49-F238E27FC236}">
                <a16:creationId xmlns:a16="http://schemas.microsoft.com/office/drawing/2014/main" id="{B22064E8-B30A-6BA5-4DAF-A7CE77857107}"/>
              </a:ext>
            </a:extLst>
          </p:cNvPr>
          <p:cNvSpPr txBox="1"/>
          <p:nvPr/>
        </p:nvSpPr>
        <p:spPr>
          <a:xfrm>
            <a:off x="8120100" y="1949850"/>
            <a:ext cx="383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</a:rPr>
              <a:t>Кафедра освітнього і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соціокульт. менеджменту та соц. роботи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495" name="Google Shape;495;g31d1d57d25f_1_363">
            <a:extLst>
              <a:ext uri="{FF2B5EF4-FFF2-40B4-BE49-F238E27FC236}">
                <a16:creationId xmlns:a16="http://schemas.microsoft.com/office/drawing/2014/main" id="{44E6632C-CB6E-4F3C-0E9C-170D9339C5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237" y="5040239"/>
            <a:ext cx="3836874" cy="17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g31d1d57d25f_1_363">
            <a:extLst>
              <a:ext uri="{FF2B5EF4-FFF2-40B4-BE49-F238E27FC236}">
                <a16:creationId xmlns:a16="http://schemas.microsoft.com/office/drawing/2014/main" id="{7FAF1321-16BB-B6F4-72DC-4C9A1917DED9}"/>
              </a:ext>
            </a:extLst>
          </p:cNvPr>
          <p:cNvSpPr txBox="1"/>
          <p:nvPr/>
        </p:nvSpPr>
        <p:spPr>
          <a:xfrm>
            <a:off x="2063313" y="4424650"/>
            <a:ext cx="399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</a:rPr>
              <a:t>Кафедра образотворчого та декоративно-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</a:rPr>
              <a:t>прикладного мистецтва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497" name="Google Shape;497;g31d1d57d25f_1_363">
            <a:extLst>
              <a:ext uri="{FF2B5EF4-FFF2-40B4-BE49-F238E27FC236}">
                <a16:creationId xmlns:a16="http://schemas.microsoft.com/office/drawing/2014/main" id="{2D587D7B-1E0E-3525-0053-8A97CEE6A5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62" y="5040239"/>
            <a:ext cx="3836874" cy="17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g31d1d57d25f_1_363">
            <a:extLst>
              <a:ext uri="{FF2B5EF4-FFF2-40B4-BE49-F238E27FC236}">
                <a16:creationId xmlns:a16="http://schemas.microsoft.com/office/drawing/2014/main" id="{17322E55-88DD-4895-B8E6-46C4AECEC8FE}"/>
              </a:ext>
            </a:extLst>
          </p:cNvPr>
          <p:cNvSpPr txBox="1"/>
          <p:nvPr/>
        </p:nvSpPr>
        <p:spPr>
          <a:xfrm>
            <a:off x="6096000" y="4640050"/>
            <a:ext cx="383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</a:rPr>
              <a:t>Кафедра педагогіки і психології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499" name="Google Shape;499;g31d1d57d25f_1_363">
            <a:extLst>
              <a:ext uri="{FF2B5EF4-FFF2-40B4-BE49-F238E27FC236}">
                <a16:creationId xmlns:a16="http://schemas.microsoft.com/office/drawing/2014/main" id="{E8E558A8-6C39-A9C1-E9C7-D4D5B3441EC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g31d1d57d25f_1_363">
            <a:extLst>
              <a:ext uri="{FF2B5EF4-FFF2-40B4-BE49-F238E27FC236}">
                <a16:creationId xmlns:a16="http://schemas.microsoft.com/office/drawing/2014/main" id="{25C8B846-380E-22FB-7B4B-8787AF3BFB6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7375" y="2575325"/>
            <a:ext cx="3822712" cy="16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g31d1d57d25f_1_363">
            <a:extLst>
              <a:ext uri="{FF2B5EF4-FFF2-40B4-BE49-F238E27FC236}">
                <a16:creationId xmlns:a16="http://schemas.microsoft.com/office/drawing/2014/main" id="{D3E11BFB-A878-28AC-477B-D27018A6931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0100" y="2580200"/>
            <a:ext cx="3822712" cy="16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31d1d57d25f_1_363">
            <a:extLst>
              <a:ext uri="{FF2B5EF4-FFF2-40B4-BE49-F238E27FC236}">
                <a16:creationId xmlns:a16="http://schemas.microsoft.com/office/drawing/2014/main" id="{C12F5D9D-5BAC-3EA8-0016-EDEE2BF4A13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3138" y="5045113"/>
            <a:ext cx="3822712" cy="16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31d1d57d25f_1_363">
            <a:extLst>
              <a:ext uri="{FF2B5EF4-FFF2-40B4-BE49-F238E27FC236}">
                <a16:creationId xmlns:a16="http://schemas.microsoft.com/office/drawing/2014/main" id="{99A79D74-92AB-CA00-534F-0FB55E94826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8325" y="5040250"/>
            <a:ext cx="3822712" cy="16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00;g31d1d57d25f_1_363">
            <a:extLst>
              <a:ext uri="{FF2B5EF4-FFF2-40B4-BE49-F238E27FC236}">
                <a16:creationId xmlns:a16="http://schemas.microsoft.com/office/drawing/2014/main" id="{54F07A4D-D79C-AAD9-25D8-ADFC85BEE22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31" y="2565438"/>
            <a:ext cx="3822712" cy="16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B5363-3518-AA9B-51B3-DA18A3EBB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19" y="2624500"/>
            <a:ext cx="3829686" cy="160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8CEAC7-16C5-0FE1-81A2-2F4B8F4D22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618" y="2611489"/>
            <a:ext cx="3708780" cy="16220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0E73E7-19A7-ADFF-5A6B-A442F105A9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2062" y="2611489"/>
            <a:ext cx="3807831" cy="15684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B4D3BA-17CF-F6A7-AA1E-AE40F8B589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8260" y="5095834"/>
            <a:ext cx="3822712" cy="15766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3F7953-E071-C8C0-B922-847E58C97C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8144" y="5144384"/>
            <a:ext cx="3782306" cy="14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51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1">
          <a:extLst>
            <a:ext uri="{FF2B5EF4-FFF2-40B4-BE49-F238E27FC236}">
              <a16:creationId xmlns:a16="http://schemas.microsoft.com/office/drawing/2014/main" id="{F12C541D-8121-5E87-D419-EDD4FBE1A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1d1d57d25f_1_455">
            <a:extLst>
              <a:ext uri="{FF2B5EF4-FFF2-40B4-BE49-F238E27FC236}">
                <a16:creationId xmlns:a16="http://schemas.microsoft.com/office/drawing/2014/main" id="{37C41C77-426E-A3FB-5802-0A29339B4042}"/>
              </a:ext>
            </a:extLst>
          </p:cNvPr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g31d1d57d25f_1_455">
            <a:extLst>
              <a:ext uri="{FF2B5EF4-FFF2-40B4-BE49-F238E27FC236}">
                <a16:creationId xmlns:a16="http://schemas.microsoft.com/office/drawing/2014/main" id="{55269C3C-B602-1B52-0C78-E70CB5B6FDE5}"/>
              </a:ext>
            </a:extLst>
          </p:cNvPr>
          <p:cNvSpPr txBox="1"/>
          <p:nvPr/>
        </p:nvSpPr>
        <p:spPr>
          <a:xfrm>
            <a:off x="41875" y="1293574"/>
            <a:ext cx="12072600" cy="75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часто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берете участь у заходах,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Центру ментального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ЧНУ?</a:t>
            </a:r>
            <a:endParaRPr sz="2300" b="1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24" name="Google Shape;524;g31d1d57d25f_1_455">
            <a:extLst>
              <a:ext uri="{FF2B5EF4-FFF2-40B4-BE49-F238E27FC236}">
                <a16:creationId xmlns:a16="http://schemas.microsoft.com/office/drawing/2014/main" id="{F346816D-FC87-4FFB-93D5-C0319206193B}"/>
              </a:ext>
            </a:extLst>
          </p:cNvPr>
          <p:cNvSpPr txBox="1"/>
          <p:nvPr/>
        </p:nvSpPr>
        <p:spPr>
          <a:xfrm>
            <a:off x="478228" y="2280389"/>
            <a:ext cx="11548500" cy="6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Часто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Інколи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Ніколи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g31d1d57d25f_1_455">
            <a:extLst>
              <a:ext uri="{FF2B5EF4-FFF2-40B4-BE49-F238E27FC236}">
                <a16:creationId xmlns:a16="http://schemas.microsoft.com/office/drawing/2014/main" id="{B8FAFF0B-30CF-D369-05A0-C836663466C1}"/>
              </a:ext>
            </a:extLst>
          </p:cNvPr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31d1d57d25f_1_455">
            <a:extLst>
              <a:ext uri="{FF2B5EF4-FFF2-40B4-BE49-F238E27FC236}">
                <a16:creationId xmlns:a16="http://schemas.microsoft.com/office/drawing/2014/main" id="{8CA497FE-8012-7B97-AC86-1CDB4F872A7B}"/>
              </a:ext>
            </a:extLst>
          </p:cNvPr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31d1d57d25f_1_455">
            <a:extLst>
              <a:ext uri="{FF2B5EF4-FFF2-40B4-BE49-F238E27FC236}">
                <a16:creationId xmlns:a16="http://schemas.microsoft.com/office/drawing/2014/main" id="{83CBAB83-D254-0EC9-BA5F-8404807072D4}"/>
              </a:ext>
            </a:extLst>
          </p:cNvPr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8" name="Google Shape;528;g31d1d57d25f_1_455">
            <a:extLst>
              <a:ext uri="{FF2B5EF4-FFF2-40B4-BE49-F238E27FC236}">
                <a16:creationId xmlns:a16="http://schemas.microsoft.com/office/drawing/2014/main" id="{80CEFE40-B389-3699-DDD6-A0E44332B572}"/>
              </a:ext>
            </a:extLst>
          </p:cNvPr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29" name="Google Shape;529;g31d1d57d25f_1_455">
            <a:extLst>
              <a:ext uri="{FF2B5EF4-FFF2-40B4-BE49-F238E27FC236}">
                <a16:creationId xmlns:a16="http://schemas.microsoft.com/office/drawing/2014/main" id="{F43AB82F-7BDF-9E41-0923-DCA154F1737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92340"/>
            <a:ext cx="2198000" cy="21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g31d1d57d25f_1_455">
            <a:extLst>
              <a:ext uri="{FF2B5EF4-FFF2-40B4-BE49-F238E27FC236}">
                <a16:creationId xmlns:a16="http://schemas.microsoft.com/office/drawing/2014/main" id="{A08C56C2-419A-E976-7878-D014F622BF8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g31d1d57d25f_1_455">
            <a:extLst>
              <a:ext uri="{FF2B5EF4-FFF2-40B4-BE49-F238E27FC236}">
                <a16:creationId xmlns:a16="http://schemas.microsoft.com/office/drawing/2014/main" id="{BEEFACE5-AF4C-9C98-0A19-7D0D22FB8D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450" y="4168547"/>
            <a:ext cx="2198000" cy="221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31d1d57d25f_1_455">
            <a:extLst>
              <a:ext uri="{FF2B5EF4-FFF2-40B4-BE49-F238E27FC236}">
                <a16:creationId xmlns:a16="http://schemas.microsoft.com/office/drawing/2014/main" id="{5721D506-AAFA-D7F0-FEF4-45138D33355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307" y="4168550"/>
            <a:ext cx="2302295" cy="22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E63259-BB27-8E9F-0788-08CDAB19F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02" y="4135679"/>
            <a:ext cx="2239095" cy="22798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6A4532-AB88-21AC-AB56-29F94FE7C5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527" y="4135679"/>
            <a:ext cx="2239096" cy="22805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32C837-510B-4067-515F-C47EF3DA23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3153" y="4168190"/>
            <a:ext cx="2239095" cy="22471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2B1FE5-CB72-5BEC-B6C1-B750A7EE05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1778" y="4197754"/>
            <a:ext cx="2212651" cy="22126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4FAC95-EA3C-3243-7916-08DB421219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5345" y="4210454"/>
            <a:ext cx="2236702" cy="22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96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6">
          <a:extLst>
            <a:ext uri="{FF2B5EF4-FFF2-40B4-BE49-F238E27FC236}">
              <a16:creationId xmlns:a16="http://schemas.microsoft.com/office/drawing/2014/main" id="{7670C3E0-DB6B-801E-21C7-537F6A382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1d1d57d25f_1_469">
            <a:extLst>
              <a:ext uri="{FF2B5EF4-FFF2-40B4-BE49-F238E27FC236}">
                <a16:creationId xmlns:a16="http://schemas.microsoft.com/office/drawing/2014/main" id="{09918675-D361-767F-0B17-4465EA1373B8}"/>
              </a:ext>
            </a:extLst>
          </p:cNvPr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31d1d57d25f_1_469">
            <a:extLst>
              <a:ext uri="{FF2B5EF4-FFF2-40B4-BE49-F238E27FC236}">
                <a16:creationId xmlns:a16="http://schemas.microsoft.com/office/drawing/2014/main" id="{EC3E4F07-70B6-FA5C-BD1F-68095B44C750}"/>
              </a:ext>
            </a:extLst>
          </p:cNvPr>
          <p:cNvSpPr txBox="1"/>
          <p:nvPr/>
        </p:nvSpPr>
        <p:spPr>
          <a:xfrm>
            <a:off x="9500" y="1413108"/>
            <a:ext cx="12072600" cy="40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sz="23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539" name="Google Shape;539;g31d1d57d25f_1_469">
            <a:extLst>
              <a:ext uri="{FF2B5EF4-FFF2-40B4-BE49-F238E27FC236}">
                <a16:creationId xmlns:a16="http://schemas.microsoft.com/office/drawing/2014/main" id="{823E9E30-D499-3DC0-6301-764AE55B50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50" y="2565589"/>
            <a:ext cx="3836874" cy="170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31d1d57d25f_1_469">
            <a:extLst>
              <a:ext uri="{FF2B5EF4-FFF2-40B4-BE49-F238E27FC236}">
                <a16:creationId xmlns:a16="http://schemas.microsoft.com/office/drawing/2014/main" id="{DF3D6AD7-4E51-553F-ED9D-F4BA320990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375" y="2575326"/>
            <a:ext cx="3836874" cy="170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g31d1d57d25f_1_469">
            <a:extLst>
              <a:ext uri="{FF2B5EF4-FFF2-40B4-BE49-F238E27FC236}">
                <a16:creationId xmlns:a16="http://schemas.microsoft.com/office/drawing/2014/main" id="{6C97D241-35DB-6F57-1994-79BB35E924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0100" y="2565589"/>
            <a:ext cx="3836874" cy="17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g31d1d57d25f_1_469">
            <a:extLst>
              <a:ext uri="{FF2B5EF4-FFF2-40B4-BE49-F238E27FC236}">
                <a16:creationId xmlns:a16="http://schemas.microsoft.com/office/drawing/2014/main" id="{53B1A436-8F43-4C15-144A-CB1E0BD83FF8}"/>
              </a:ext>
            </a:extLst>
          </p:cNvPr>
          <p:cNvSpPr txBox="1"/>
          <p:nvPr/>
        </p:nvSpPr>
        <p:spPr>
          <a:xfrm>
            <a:off x="56738" y="2165400"/>
            <a:ext cx="39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дошкільної та спеціальної освіти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43" name="Google Shape;543;g31d1d57d25f_1_469">
            <a:extLst>
              <a:ext uri="{FF2B5EF4-FFF2-40B4-BE49-F238E27FC236}">
                <a16:creationId xmlns:a16="http://schemas.microsoft.com/office/drawing/2014/main" id="{31343EAC-369A-2ED8-6F7D-C3A613C19A8B}"/>
              </a:ext>
            </a:extLst>
          </p:cNvPr>
          <p:cNvSpPr txBox="1"/>
          <p:nvPr/>
        </p:nvSpPr>
        <p:spPr>
          <a:xfrm>
            <a:off x="4127350" y="2165400"/>
            <a:ext cx="383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початкової освіти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44" name="Google Shape;544;g31d1d57d25f_1_469">
            <a:extLst>
              <a:ext uri="{FF2B5EF4-FFF2-40B4-BE49-F238E27FC236}">
                <a16:creationId xmlns:a16="http://schemas.microsoft.com/office/drawing/2014/main" id="{E40FA212-C07D-3201-AF35-26A71623BAF8}"/>
              </a:ext>
            </a:extLst>
          </p:cNvPr>
          <p:cNvSpPr txBox="1"/>
          <p:nvPr/>
        </p:nvSpPr>
        <p:spPr>
          <a:xfrm>
            <a:off x="8120100" y="1949850"/>
            <a:ext cx="383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освітнього і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соціокульт. менеджменту та соц. роботи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545" name="Google Shape;545;g31d1d57d25f_1_469">
            <a:extLst>
              <a:ext uri="{FF2B5EF4-FFF2-40B4-BE49-F238E27FC236}">
                <a16:creationId xmlns:a16="http://schemas.microsoft.com/office/drawing/2014/main" id="{5B7E3D8F-5785-6474-E98B-4B129125CDB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237" y="5040239"/>
            <a:ext cx="3836874" cy="17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31d1d57d25f_1_469">
            <a:extLst>
              <a:ext uri="{FF2B5EF4-FFF2-40B4-BE49-F238E27FC236}">
                <a16:creationId xmlns:a16="http://schemas.microsoft.com/office/drawing/2014/main" id="{127450ED-BB5C-464B-17D2-8F84EF3AB3B7}"/>
              </a:ext>
            </a:extLst>
          </p:cNvPr>
          <p:cNvSpPr txBox="1"/>
          <p:nvPr/>
        </p:nvSpPr>
        <p:spPr>
          <a:xfrm>
            <a:off x="2063313" y="4424650"/>
            <a:ext cx="399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образотворчого та декоративно-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прикладного мистецтва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547" name="Google Shape;547;g31d1d57d25f_1_469">
            <a:extLst>
              <a:ext uri="{FF2B5EF4-FFF2-40B4-BE49-F238E27FC236}">
                <a16:creationId xmlns:a16="http://schemas.microsoft.com/office/drawing/2014/main" id="{670574B5-3CC8-E7D8-2CB7-32D2C6CB3A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62" y="5040239"/>
            <a:ext cx="3836874" cy="17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g31d1d57d25f_1_469">
            <a:extLst>
              <a:ext uri="{FF2B5EF4-FFF2-40B4-BE49-F238E27FC236}">
                <a16:creationId xmlns:a16="http://schemas.microsoft.com/office/drawing/2014/main" id="{B58E2A64-CA86-AAC0-9019-2048B08DC5FD}"/>
              </a:ext>
            </a:extLst>
          </p:cNvPr>
          <p:cNvSpPr txBox="1"/>
          <p:nvPr/>
        </p:nvSpPr>
        <p:spPr>
          <a:xfrm>
            <a:off x="6096000" y="4640050"/>
            <a:ext cx="383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</a:rPr>
              <a:t>Кафедра педагогіки і психології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549" name="Google Shape;549;g31d1d57d25f_1_469">
            <a:extLst>
              <a:ext uri="{FF2B5EF4-FFF2-40B4-BE49-F238E27FC236}">
                <a16:creationId xmlns:a16="http://schemas.microsoft.com/office/drawing/2014/main" id="{B3844A0F-29F7-0C79-577F-328FEC977C0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g31d1d57d25f_1_469">
            <a:extLst>
              <a:ext uri="{FF2B5EF4-FFF2-40B4-BE49-F238E27FC236}">
                <a16:creationId xmlns:a16="http://schemas.microsoft.com/office/drawing/2014/main" id="{8018EEC6-38B0-E409-784C-A0798BED7CD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7375" y="2575325"/>
            <a:ext cx="3836875" cy="17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g31d1d57d25f_1_469">
            <a:extLst>
              <a:ext uri="{FF2B5EF4-FFF2-40B4-BE49-F238E27FC236}">
                <a16:creationId xmlns:a16="http://schemas.microsoft.com/office/drawing/2014/main" id="{63BB39EB-937F-B64D-366F-C5036DC44ED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0175" y="2565600"/>
            <a:ext cx="3836875" cy="17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31d1d57d25f_1_469">
            <a:extLst>
              <a:ext uri="{FF2B5EF4-FFF2-40B4-BE49-F238E27FC236}">
                <a16:creationId xmlns:a16="http://schemas.microsoft.com/office/drawing/2014/main" id="{394CDFC4-9132-E167-9649-407EC55AA0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63" y="5040250"/>
            <a:ext cx="3836875" cy="17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g31d1d57d25f_1_469">
            <a:extLst>
              <a:ext uri="{FF2B5EF4-FFF2-40B4-BE49-F238E27FC236}">
                <a16:creationId xmlns:a16="http://schemas.microsoft.com/office/drawing/2014/main" id="{7B24B87D-C834-9C9B-E124-F6F906686BD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1225" y="5040250"/>
            <a:ext cx="3836875" cy="17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g31d1d57d25f_1_469">
            <a:extLst>
              <a:ext uri="{FF2B5EF4-FFF2-40B4-BE49-F238E27FC236}">
                <a16:creationId xmlns:a16="http://schemas.microsoft.com/office/drawing/2014/main" id="{A4AD84D3-38EC-2A75-DB8A-99E8D2918D6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725" y="2565600"/>
            <a:ext cx="3836875" cy="17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459AA-93C4-EC67-7B18-1CA387F0F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23" y="2573600"/>
            <a:ext cx="3446877" cy="16913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9BBC2D-2DCE-0735-9626-7B47A2E84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188" y="2573600"/>
            <a:ext cx="2611823" cy="16997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5D152A-C4BD-E71F-2148-C17E3DFAB1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9062" y="2558260"/>
            <a:ext cx="3185220" cy="17013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A077F2-A6B7-3C71-BB4B-54E875C14E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2439" y="5040239"/>
            <a:ext cx="3754445" cy="17073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E60DA4-0ADC-14D5-E975-CA7B489794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0120" y="5141326"/>
            <a:ext cx="3685080" cy="152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29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2441FAB2-E8E6-D1FF-67E9-9CFE7846F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>
            <a:extLst>
              <a:ext uri="{FF2B5EF4-FFF2-40B4-BE49-F238E27FC236}">
                <a16:creationId xmlns:a16="http://schemas.microsoft.com/office/drawing/2014/main" id="{C3716DCA-34B7-6376-241B-8405B50780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450" y="0"/>
            <a:ext cx="12192000" cy="68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23F1536F-75C1-F47F-FF5D-0FEDE5F3ED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98550" y="2952001"/>
            <a:ext cx="9144000" cy="96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  <a:endParaRPr sz="4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">
            <a:extLst>
              <a:ext uri="{FF2B5EF4-FFF2-40B4-BE49-F238E27FC236}">
                <a16:creationId xmlns:a16="http://schemas.microsoft.com/office/drawing/2014/main" id="{5DD8C540-89D7-7247-02A9-C598FE2EA3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014" y="39112"/>
            <a:ext cx="11714986" cy="104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>
            <a:extLst>
              <a:ext uri="{FF2B5EF4-FFF2-40B4-BE49-F238E27FC236}">
                <a16:creationId xmlns:a16="http://schemas.microsoft.com/office/drawing/2014/main" id="{4214CFC7-9692-1170-3A0D-47F151B2895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7000" y="233375"/>
            <a:ext cx="4118175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>
            <a:extLst>
              <a:ext uri="{FF2B5EF4-FFF2-40B4-BE49-F238E27FC236}">
                <a16:creationId xmlns:a16="http://schemas.microsoft.com/office/drawing/2014/main" id="{6B161034-A73A-8DA5-4DD4-4D8D805BC0DE}"/>
              </a:ext>
            </a:extLst>
          </p:cNvPr>
          <p:cNvSpPr txBox="1"/>
          <p:nvPr/>
        </p:nvSpPr>
        <p:spPr>
          <a:xfrm>
            <a:off x="1527000" y="233375"/>
            <a:ext cx="481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Черкаський національний університет 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імені Богдана Хмельницького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">
            <a:extLst>
              <a:ext uri="{FF2B5EF4-FFF2-40B4-BE49-F238E27FC236}">
                <a16:creationId xmlns:a16="http://schemas.microsoft.com/office/drawing/2014/main" id="{157DE1CF-F3CC-F89B-4463-DDB922975CF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2300" y="233400"/>
            <a:ext cx="4711700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>
            <a:extLst>
              <a:ext uri="{FF2B5EF4-FFF2-40B4-BE49-F238E27FC236}">
                <a16:creationId xmlns:a16="http://schemas.microsoft.com/office/drawing/2014/main" id="{045EBBF7-79AA-FBEE-D9F4-D1243134E910}"/>
              </a:ext>
            </a:extLst>
          </p:cNvPr>
          <p:cNvSpPr txBox="1"/>
          <p:nvPr/>
        </p:nvSpPr>
        <p:spPr>
          <a:xfrm>
            <a:off x="6972300" y="191425"/>
            <a:ext cx="509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Навчально-науковий інститут педагогічної освіти, соціальної роботи і мистецтва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">
            <a:extLst>
              <a:ext uri="{FF2B5EF4-FFF2-40B4-BE49-F238E27FC236}">
                <a16:creationId xmlns:a16="http://schemas.microsoft.com/office/drawing/2014/main" id="{61098CD9-5414-DB7C-31C7-099E27768B1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D5C4151A-E1DE-715E-95CB-F40DA7C2EDF7}"/>
              </a:ext>
            </a:extLst>
          </p:cNvPr>
          <p:cNvSpPr/>
          <p:nvPr/>
        </p:nvSpPr>
        <p:spPr>
          <a:xfrm>
            <a:off x="8769927" y="39112"/>
            <a:ext cx="3422100" cy="68190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d1d57d25f_1_15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1d1d57d25f_1_15"/>
          <p:cNvSpPr txBox="1"/>
          <p:nvPr/>
        </p:nvSpPr>
        <p:spPr>
          <a:xfrm>
            <a:off x="594041" y="1444582"/>
            <a:ext cx="11320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Науковий ступінь</a:t>
            </a:r>
            <a:endParaRPr sz="14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31d1d57d25f_1_15"/>
          <p:cNvSpPr txBox="1"/>
          <p:nvPr/>
        </p:nvSpPr>
        <p:spPr>
          <a:xfrm>
            <a:off x="465528" y="2097000"/>
            <a:ext cx="29697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Доктор наук</a:t>
            </a:r>
            <a:endParaRPr sz="1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Кандидат наук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Немає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g31d1d57d25f_1_15"/>
          <p:cNvSpPr/>
          <p:nvPr/>
        </p:nvSpPr>
        <p:spPr>
          <a:xfrm>
            <a:off x="236451" y="218760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1d1d57d25f_1_15"/>
          <p:cNvSpPr/>
          <p:nvPr/>
        </p:nvSpPr>
        <p:spPr>
          <a:xfrm>
            <a:off x="236451" y="23981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1d1d57d25f_1_15"/>
          <p:cNvSpPr/>
          <p:nvPr/>
        </p:nvSpPr>
        <p:spPr>
          <a:xfrm>
            <a:off x="236450" y="2600443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1d1d57d25f_1_15"/>
          <p:cNvSpPr/>
          <p:nvPr/>
        </p:nvSpPr>
        <p:spPr>
          <a:xfrm>
            <a:off x="236449" y="2821328"/>
            <a:ext cx="136800" cy="1371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8" name="Google Shape;138;g31d1d57d25f_1_15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9" name="Google Shape;139;g31d1d57d25f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53575"/>
            <a:ext cx="219800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1d1d57d25f_1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A4C309-C499-3C96-54E4-6A073FBCB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527" y="4275825"/>
            <a:ext cx="2198000" cy="21057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69AA8A-9B48-0B80-9610-5E508E00F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311" y="4264297"/>
            <a:ext cx="2198000" cy="21288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74B420-5443-DC1E-743D-BB211C7C6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7388" y="4211171"/>
            <a:ext cx="2198001" cy="21819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502415-6C12-F2C0-9228-48DFCE3A98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4659" y="4140993"/>
            <a:ext cx="2301410" cy="2285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d1d57d25f_1_28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1d1d57d25f_1_28"/>
          <p:cNvSpPr txBox="1"/>
          <p:nvPr/>
        </p:nvSpPr>
        <p:spPr>
          <a:xfrm>
            <a:off x="594041" y="1444582"/>
            <a:ext cx="11320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Вчене звання</a:t>
            </a:r>
            <a:endParaRPr sz="14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g31d1d57d25f_1_28"/>
          <p:cNvSpPr txBox="1"/>
          <p:nvPr/>
        </p:nvSpPr>
        <p:spPr>
          <a:xfrm>
            <a:off x="465528" y="2097000"/>
            <a:ext cx="29697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Професор</a:t>
            </a:r>
            <a:endParaRPr sz="1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Доцент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Немає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g31d1d57d25f_1_28"/>
          <p:cNvSpPr/>
          <p:nvPr/>
        </p:nvSpPr>
        <p:spPr>
          <a:xfrm>
            <a:off x="236451" y="218760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1d1d57d25f_1_28"/>
          <p:cNvSpPr/>
          <p:nvPr/>
        </p:nvSpPr>
        <p:spPr>
          <a:xfrm>
            <a:off x="236451" y="23981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1d1d57d25f_1_28"/>
          <p:cNvSpPr/>
          <p:nvPr/>
        </p:nvSpPr>
        <p:spPr>
          <a:xfrm>
            <a:off x="236450" y="2600443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1" name="Google Shape;151;g31d1d57d25f_1_28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2" name="Google Shape;152;g31d1d57d25f_1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53575"/>
            <a:ext cx="219800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1d1d57d25f_1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0" y="4192325"/>
            <a:ext cx="2198000" cy="218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1d1d57d25f_1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BA2F5-7777-A18A-A46F-FACB7436D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4527" y="4176657"/>
            <a:ext cx="2198000" cy="21900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4821E-3D7A-0A4B-E1F7-9885B173CB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902" y="4231080"/>
            <a:ext cx="2238167" cy="21824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7132A0-B830-3973-CA49-9427E2BD6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1286" y="4106825"/>
            <a:ext cx="2284052" cy="22599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A381FE-20B0-0185-AD33-FABAE7FC0D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2444" y="4224734"/>
            <a:ext cx="2317516" cy="21887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d1d57d25f_1_42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1d1d57d25f_1_42"/>
          <p:cNvSpPr txBox="1"/>
          <p:nvPr/>
        </p:nvSpPr>
        <p:spPr>
          <a:xfrm>
            <a:off x="594041" y="1444582"/>
            <a:ext cx="11320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науково-педагогічної діяльності</a:t>
            </a:r>
            <a:endParaRPr sz="14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g31d1d57d25f_1_42"/>
          <p:cNvSpPr txBox="1"/>
          <p:nvPr/>
        </p:nvSpPr>
        <p:spPr>
          <a:xfrm>
            <a:off x="465525" y="2097000"/>
            <a:ext cx="29697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0-5 років</a:t>
            </a:r>
            <a:endParaRPr sz="1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5-10 років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10-15 років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15-20 років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і більше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g31d1d57d25f_1_42"/>
          <p:cNvSpPr/>
          <p:nvPr/>
        </p:nvSpPr>
        <p:spPr>
          <a:xfrm>
            <a:off x="236451" y="218760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1d1d57d25f_1_42"/>
          <p:cNvSpPr/>
          <p:nvPr/>
        </p:nvSpPr>
        <p:spPr>
          <a:xfrm>
            <a:off x="236451" y="23981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1d1d57d25f_1_42"/>
          <p:cNvSpPr/>
          <p:nvPr/>
        </p:nvSpPr>
        <p:spPr>
          <a:xfrm>
            <a:off x="236450" y="2600443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1d1d57d25f_1_42"/>
          <p:cNvSpPr/>
          <p:nvPr/>
        </p:nvSpPr>
        <p:spPr>
          <a:xfrm>
            <a:off x="236449" y="2821328"/>
            <a:ext cx="136800" cy="1371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6" name="Google Shape;166;g31d1d57d25f_1_42"/>
          <p:cNvGraphicFramePr/>
          <p:nvPr/>
        </p:nvGraphicFramePr>
        <p:xfrm>
          <a:off x="149875" y="34290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7" name="Google Shape;167;g31d1d57d25f_1_42"/>
          <p:cNvSpPr/>
          <p:nvPr/>
        </p:nvSpPr>
        <p:spPr>
          <a:xfrm>
            <a:off x="236449" y="3042203"/>
            <a:ext cx="136800" cy="137100"/>
          </a:xfrm>
          <a:prstGeom prst="ellipse">
            <a:avLst/>
          </a:prstGeom>
          <a:solidFill>
            <a:srgbClr val="9900FF"/>
          </a:solidFill>
          <a:ln w="254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31d1d57d25f_1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75" y="4376725"/>
            <a:ext cx="2297950" cy="224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1d1d57d25f_1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4BF763-FCF2-6DFF-2DE9-A2F8D3AD03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00" r="-1"/>
          <a:stretch/>
        </p:blipFill>
        <p:spPr>
          <a:xfrm>
            <a:off x="2623152" y="4354240"/>
            <a:ext cx="2182814" cy="2241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74BA18-5119-B693-2FD3-05A335707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544" y="4290375"/>
            <a:ext cx="2182815" cy="22460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3FEA25-932B-78E4-BAF1-E49F0CBD2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3686" y="4425750"/>
            <a:ext cx="2182815" cy="21438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C22111-528D-3ED9-BBAC-65F41FC5DC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1828" y="4350041"/>
            <a:ext cx="2181914" cy="22460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d1d57d25f_1_57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1d1d57d25f_1_57"/>
          <p:cNvSpPr txBox="1"/>
          <p:nvPr/>
        </p:nvSpPr>
        <p:spPr>
          <a:xfrm>
            <a:off x="22500" y="1239225"/>
            <a:ext cx="120726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lt1"/>
                </a:solidFill>
              </a:rPr>
              <a:t>Ч</a:t>
            </a:r>
            <a:r>
              <a:rPr lang="ru-RU" sz="23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маєте Ви можливість отримувати достатню та якісну інформацію про важливі для Вас аспекти діяльності університету через сайт ЧНУ ім. Б. Хмельницького?</a:t>
            </a:r>
            <a:endParaRPr sz="13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g31d1d57d25f_1_57"/>
          <p:cNvSpPr txBox="1"/>
          <p:nvPr/>
        </p:nvSpPr>
        <p:spPr>
          <a:xfrm>
            <a:off x="478228" y="2280263"/>
            <a:ext cx="29697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endParaRPr sz="1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31d1d57d25f_1_57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1d1d57d25f_1_57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1d1d57d25f_1_57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0" name="Google Shape;180;g31d1d57d25f_1_57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1" name="Google Shape;181;g31d1d57d25f_1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53575"/>
            <a:ext cx="219800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1d1d57d25f_1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0" y="4192325"/>
            <a:ext cx="2198000" cy="218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1d1d57d25f_1_57"/>
          <p:cNvPicPr preferRelativeResize="0"/>
          <p:nvPr/>
        </p:nvPicPr>
        <p:blipFill rotWithShape="1">
          <a:blip r:embed="rId5">
            <a:alphaModFix/>
          </a:blip>
          <a:srcRect t="2818"/>
          <a:stretch/>
        </p:blipFill>
        <p:spPr>
          <a:xfrm>
            <a:off x="176813" y="4114337"/>
            <a:ext cx="2317268" cy="23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1d1d57d25f_1_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9D389-31D2-FA90-4F65-D0318CCE8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3718" y="4143604"/>
            <a:ext cx="2317268" cy="2309108"/>
          </a:xfrm>
          <a:prstGeom prst="rect">
            <a:avLst/>
          </a:prstGeom>
        </p:spPr>
      </p:pic>
      <p:pic>
        <p:nvPicPr>
          <p:cNvPr id="4" name="Google Shape;364;g31d1d57d25f_1_239">
            <a:extLst>
              <a:ext uri="{FF2B5EF4-FFF2-40B4-BE49-F238E27FC236}">
                <a16:creationId xmlns:a16="http://schemas.microsoft.com/office/drawing/2014/main" id="{45B98250-A926-9F6A-E4D0-48BB017CD97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37366" y="4153882"/>
            <a:ext cx="2317268" cy="229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40ECD0-7270-C17A-AD5E-E5883E4AAF8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796"/>
          <a:stretch/>
        </p:blipFill>
        <p:spPr>
          <a:xfrm>
            <a:off x="7342280" y="4224175"/>
            <a:ext cx="2237656" cy="2228537"/>
          </a:xfrm>
          <a:prstGeom prst="rect">
            <a:avLst/>
          </a:prstGeom>
        </p:spPr>
      </p:pic>
      <p:pic>
        <p:nvPicPr>
          <p:cNvPr id="7" name="Google Shape;364;g31d1d57d25f_1_239">
            <a:extLst>
              <a:ext uri="{FF2B5EF4-FFF2-40B4-BE49-F238E27FC236}">
                <a16:creationId xmlns:a16="http://schemas.microsoft.com/office/drawing/2014/main" id="{9B7BBC7C-FB96-24D9-E024-B0CBBF1D9B3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95205" y="4158668"/>
            <a:ext cx="2317268" cy="229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d1d57d25f_1_71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1d1d57d25f_1_71"/>
          <p:cNvSpPr txBox="1"/>
          <p:nvPr/>
        </p:nvSpPr>
        <p:spPr>
          <a:xfrm>
            <a:off x="41875" y="1470488"/>
            <a:ext cx="120726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 ознайомлений/на Ви з результатами опитування здобувачів  вищої освіти?</a:t>
            </a:r>
            <a:endParaRPr sz="24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g31d1d57d25f_1_71"/>
          <p:cNvSpPr txBox="1"/>
          <p:nvPr/>
        </p:nvSpPr>
        <p:spPr>
          <a:xfrm>
            <a:off x="478226" y="2280275"/>
            <a:ext cx="115488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опитування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систематично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обговорюються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засіданнях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кафедри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опитування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дізнаюсь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інформаційних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ресурсів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сайту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інституту</a:t>
            </a:r>
            <a:endParaRPr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-RU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ознайомлений</a:t>
            </a:r>
            <a:r>
              <a:rPr lang="ru-RU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/а</a:t>
            </a:r>
            <a:endParaRPr sz="14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g31d1d57d25f_1_71"/>
          <p:cNvSpPr/>
          <p:nvPr/>
        </p:nvSpPr>
        <p:spPr>
          <a:xfrm>
            <a:off x="236451" y="238435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31d1d57d25f_1_71"/>
          <p:cNvSpPr/>
          <p:nvPr/>
        </p:nvSpPr>
        <p:spPr>
          <a:xfrm>
            <a:off x="236451" y="26013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1d1d57d25f_1_71"/>
          <p:cNvSpPr/>
          <p:nvPr/>
        </p:nvSpPr>
        <p:spPr>
          <a:xfrm>
            <a:off x="236450" y="2818306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5" name="Google Shape;195;g31d1d57d25f_1_71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6" name="Google Shape;196;g31d1d57d25f_1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53575"/>
            <a:ext cx="219800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1d1d57d25f_1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50" y="4192325"/>
            <a:ext cx="2198000" cy="218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1d1d57d25f_1_71"/>
          <p:cNvPicPr preferRelativeResize="0"/>
          <p:nvPr/>
        </p:nvPicPr>
        <p:blipFill rotWithShape="1">
          <a:blip r:embed="rId5">
            <a:alphaModFix/>
          </a:blip>
          <a:srcRect t="2818"/>
          <a:stretch/>
        </p:blipFill>
        <p:spPr>
          <a:xfrm>
            <a:off x="176813" y="4114337"/>
            <a:ext cx="2317268" cy="23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1d1d57d25f_1_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825" y="4137124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1d1d57d25f_1_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663449-631B-D409-DC3C-6CF43829F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6269" y="4137124"/>
            <a:ext cx="2317250" cy="2276453"/>
          </a:xfrm>
          <a:prstGeom prst="rect">
            <a:avLst/>
          </a:prstGeom>
        </p:spPr>
      </p:pic>
      <p:pic>
        <p:nvPicPr>
          <p:cNvPr id="4" name="Google Shape;199;g31d1d57d25f_1_71">
            <a:extLst>
              <a:ext uri="{FF2B5EF4-FFF2-40B4-BE49-F238E27FC236}">
                <a16:creationId xmlns:a16="http://schemas.microsoft.com/office/drawing/2014/main" id="{6220493F-78F4-B33F-4859-969F355EB22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1925" y="4128965"/>
            <a:ext cx="2317250" cy="229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D786B9-06DE-284A-2DB6-E3156CDC17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713"/>
          <a:stretch/>
        </p:blipFill>
        <p:spPr>
          <a:xfrm>
            <a:off x="7310775" y="4107795"/>
            <a:ext cx="2317250" cy="2322098"/>
          </a:xfrm>
          <a:prstGeom prst="rect">
            <a:avLst/>
          </a:prstGeom>
        </p:spPr>
      </p:pic>
      <p:pic>
        <p:nvPicPr>
          <p:cNvPr id="7" name="Google Shape;364;g31d1d57d25f_1_239">
            <a:extLst>
              <a:ext uri="{FF2B5EF4-FFF2-40B4-BE49-F238E27FC236}">
                <a16:creationId xmlns:a16="http://schemas.microsoft.com/office/drawing/2014/main" id="{95F32421-F4D2-6BC4-C15D-BFD2BC483CED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695205" y="4158668"/>
            <a:ext cx="2317268" cy="229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d1d57d25f_1_86"/>
          <p:cNvSpPr/>
          <p:nvPr/>
        </p:nvSpPr>
        <p:spPr>
          <a:xfrm>
            <a:off x="-25452" y="-21304"/>
            <a:ext cx="12207240" cy="6881130"/>
          </a:xfrm>
          <a:custGeom>
            <a:avLst/>
            <a:gdLst/>
            <a:ahLst/>
            <a:cxnLst/>
            <a:rect l="l" t="t" r="r" b="b"/>
            <a:pathLst>
              <a:path w="9144000" h="5144770" extrusionOk="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38589E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31d1d57d25f_1_86"/>
          <p:cNvSpPr txBox="1"/>
          <p:nvPr/>
        </p:nvSpPr>
        <p:spPr>
          <a:xfrm>
            <a:off x="18837" y="1277900"/>
            <a:ext cx="12192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Ви оцінюєте загальну якість освітнього процесу в ННІ педагогічної освіти, соціальної роботи і мистецтва Черкаського національного університету ім. Б. Хмельницького?</a:t>
            </a:r>
            <a:endParaRPr sz="11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g31d1d57d25f_1_86"/>
          <p:cNvSpPr txBox="1"/>
          <p:nvPr/>
        </p:nvSpPr>
        <p:spPr>
          <a:xfrm>
            <a:off x="465528" y="2097000"/>
            <a:ext cx="29697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Висока</a:t>
            </a:r>
            <a:endParaRPr sz="1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Достатня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Середня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Низька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g31d1d57d25f_1_86"/>
          <p:cNvSpPr/>
          <p:nvPr/>
        </p:nvSpPr>
        <p:spPr>
          <a:xfrm>
            <a:off x="236451" y="2187606"/>
            <a:ext cx="136800" cy="137100"/>
          </a:xfrm>
          <a:prstGeom prst="ellipse">
            <a:avLst/>
          </a:prstGeom>
          <a:solidFill>
            <a:srgbClr val="2E75B5"/>
          </a:solidFill>
          <a:ln w="254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1d1d57d25f_1_86"/>
          <p:cNvSpPr/>
          <p:nvPr/>
        </p:nvSpPr>
        <p:spPr>
          <a:xfrm>
            <a:off x="236451" y="2398120"/>
            <a:ext cx="136800" cy="1371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1d1d57d25f_1_86"/>
          <p:cNvSpPr/>
          <p:nvPr/>
        </p:nvSpPr>
        <p:spPr>
          <a:xfrm>
            <a:off x="236450" y="2600443"/>
            <a:ext cx="136800" cy="1371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1d1d57d25f_1_86"/>
          <p:cNvSpPr/>
          <p:nvPr/>
        </p:nvSpPr>
        <p:spPr>
          <a:xfrm>
            <a:off x="236449" y="2821328"/>
            <a:ext cx="136800" cy="1371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2" name="Google Shape;212;g31d1d57d25f_1_86"/>
          <p:cNvGraphicFramePr/>
          <p:nvPr/>
        </p:nvGraphicFramePr>
        <p:xfrm>
          <a:off x="134625" y="3238500"/>
          <a:ext cx="11892250" cy="3252655"/>
        </p:xfrm>
        <a:graphic>
          <a:graphicData uri="http://schemas.openxmlformats.org/drawingml/2006/table">
            <a:tbl>
              <a:tblPr>
                <a:noFill/>
                <a:tableStyleId>{30F65CF6-B867-4884-B9C2-5D2DA3D9E749}</a:tableStyleId>
              </a:tblPr>
              <a:tblGrid>
                <a:gridCol w="23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дошкільної та спеціальної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початкової освіти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освітнього і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соціокульт. менеджменту та соціальної роботи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образотворчого та декоративно-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прикладного мистецтва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педагогіки і психології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3" name="Google Shape;213;g31d1d57d25f_1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0" y="4153575"/>
            <a:ext cx="219800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1d1d57d25f_1_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475" y="4153575"/>
            <a:ext cx="2235950" cy="2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1d1d57d25f_1_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50" y="53750"/>
            <a:ext cx="11320801" cy="11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B6C85A-664E-8C5B-9EF3-3603D0252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4527" y="4153574"/>
            <a:ext cx="2251795" cy="2259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9CE9C7-19A5-58F3-DEB7-EC3DDB92E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4593" y="4158890"/>
            <a:ext cx="2262813" cy="22628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6221C3-4F91-5153-15EE-499E975CB6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6224" y="4104138"/>
            <a:ext cx="2328843" cy="22724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D11C9A-484C-F689-BE1C-01DDEE6761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3885" y="4128677"/>
            <a:ext cx="2248089" cy="2272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1532</Words>
  <Application>Microsoft Office PowerPoint</Application>
  <PresentationFormat>Широкий екран</PresentationFormat>
  <Paragraphs>557</Paragraphs>
  <Slides>35</Slides>
  <Notes>35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Тема Office</vt:lpstr>
      <vt:lpstr>Результати опитування викладачів щодо внутрішнього забезпечення якості освіти у 2024-2025 навчальному році </vt:lpstr>
      <vt:lpstr>Контингент респондентів: ДО – 9 ПО – 13 ПНОСМ – 11 ОМ – 7 ПП – 6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PC-Bard</dc:creator>
  <cp:lastModifiedBy>Lilly Shor</cp:lastModifiedBy>
  <cp:revision>5</cp:revision>
  <dcterms:created xsi:type="dcterms:W3CDTF">2022-11-01T18:22:28Z</dcterms:created>
  <dcterms:modified xsi:type="dcterms:W3CDTF">2024-12-09T20:05:39Z</dcterms:modified>
</cp:coreProperties>
</file>