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iElK4tHkwr9OixSIikJmJ81JHL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0" name="Google Shape;40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8" name="Google Shape;4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8769927" y="39112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>
            <p:ph type="ctrTitle"/>
          </p:nvPr>
        </p:nvSpPr>
        <p:spPr>
          <a:xfrm>
            <a:off x="1526979" y="235541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Положення </a:t>
            </a:r>
            <a:br>
              <a:rPr lang="ru-RU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Асоціацію випускників</a:t>
            </a:r>
            <a:br>
              <a:rPr lang="ru-RU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ННІ педагогічної освіти, соціальної роботи і мистецтва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014" y="39112"/>
            <a:ext cx="11714986" cy="10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5024599" y="6445888"/>
            <a:ext cx="4254201" cy="293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760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Черкаси 2024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1"/>
          <p:cNvSpPr/>
          <p:nvPr/>
        </p:nvSpPr>
        <p:spPr>
          <a:xfrm flipH="1">
            <a:off x="74241" y="-20094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1"/>
          <p:cNvSpPr txBox="1"/>
          <p:nvPr/>
        </p:nvSpPr>
        <p:spPr>
          <a:xfrm>
            <a:off x="6096000" y="1382067"/>
            <a:ext cx="5890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Почесними членами Асоцiацiї можуть бути випускники інших закладів вищої освіти, але які надають всебічну матеріальну, інформаційну та інші види допомоги в діяльності Асоціації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84" name="Google Shape;184;p41"/>
          <p:cNvSpPr txBox="1"/>
          <p:nvPr/>
        </p:nvSpPr>
        <p:spPr>
          <a:xfrm>
            <a:off x="6096001" y="496250"/>
            <a:ext cx="56932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</a:t>
            </a:r>
            <a:endParaRPr/>
          </a:p>
        </p:txBody>
      </p:sp>
      <p:pic>
        <p:nvPicPr>
          <p:cNvPr id="185" name="Google Shape;18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876" y="2468332"/>
            <a:ext cx="5520779" cy="3680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2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2"/>
          <p:cNvSpPr txBox="1"/>
          <p:nvPr/>
        </p:nvSpPr>
        <p:spPr>
          <a:xfrm>
            <a:off x="439892" y="582918"/>
            <a:ext cx="113122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</a:t>
            </a:r>
            <a:endParaRPr/>
          </a:p>
        </p:txBody>
      </p:sp>
      <p:sp>
        <p:nvSpPr>
          <p:cNvPr id="192" name="Google Shape;192;p42"/>
          <p:cNvSpPr/>
          <p:nvPr/>
        </p:nvSpPr>
        <p:spPr>
          <a:xfrm>
            <a:off x="439892" y="1760874"/>
            <a:ext cx="3806514" cy="13824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РАДА АСОЦІАЦІЇ</a:t>
            </a:r>
            <a:endParaRPr/>
          </a:p>
        </p:txBody>
      </p:sp>
      <p:sp>
        <p:nvSpPr>
          <p:cNvPr id="193" name="Google Shape;193;p42"/>
          <p:cNvSpPr/>
          <p:nvPr/>
        </p:nvSpPr>
        <p:spPr>
          <a:xfrm>
            <a:off x="439892" y="3714641"/>
            <a:ext cx="3806514" cy="13824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Асоціація</a:t>
            </a:r>
            <a:endParaRPr/>
          </a:p>
        </p:txBody>
      </p:sp>
      <p:sp>
        <p:nvSpPr>
          <p:cNvPr id="194" name="Google Shape;194;p42"/>
          <p:cNvSpPr/>
          <p:nvPr/>
        </p:nvSpPr>
        <p:spPr>
          <a:xfrm>
            <a:off x="4724575" y="1494857"/>
            <a:ext cx="2948286" cy="82992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32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членів Ради </a:t>
            </a:r>
            <a:endParaRPr/>
          </a:p>
        </p:txBody>
      </p:sp>
      <p:sp>
        <p:nvSpPr>
          <p:cNvPr id="195" name="Google Shape;195;p42"/>
          <p:cNvSpPr/>
          <p:nvPr/>
        </p:nvSpPr>
        <p:spPr>
          <a:xfrm>
            <a:off x="4724575" y="2659163"/>
            <a:ext cx="2948286" cy="82992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Голова Ради </a:t>
            </a:r>
            <a:endParaRPr/>
          </a:p>
        </p:txBody>
      </p:sp>
      <p:cxnSp>
        <p:nvCxnSpPr>
          <p:cNvPr id="196" name="Google Shape;196;p42"/>
          <p:cNvCxnSpPr/>
          <p:nvPr/>
        </p:nvCxnSpPr>
        <p:spPr>
          <a:xfrm flipH="1" rot="10800000">
            <a:off x="4254053" y="1865224"/>
            <a:ext cx="426286" cy="52665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7" name="Google Shape;197;p42"/>
          <p:cNvCxnSpPr/>
          <p:nvPr/>
        </p:nvCxnSpPr>
        <p:spPr>
          <a:xfrm>
            <a:off x="4254053" y="2549506"/>
            <a:ext cx="426286" cy="52462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8" name="Google Shape;198;p42"/>
          <p:cNvCxnSpPr>
            <a:endCxn id="193" idx="0"/>
          </p:cNvCxnSpPr>
          <p:nvPr/>
        </p:nvCxnSpPr>
        <p:spPr>
          <a:xfrm>
            <a:off x="2343149" y="3143441"/>
            <a:ext cx="0" cy="571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42"/>
          <p:cNvSpPr/>
          <p:nvPr/>
        </p:nvSpPr>
        <p:spPr>
          <a:xfrm>
            <a:off x="4634426" y="3387133"/>
            <a:ext cx="3676239" cy="215798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 ННІ, який призначається шляхом відкритого голосування членами Асоціації більшістю голосів</a:t>
            </a:r>
            <a:endParaRPr b="0" i="1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42"/>
          <p:cNvSpPr/>
          <p:nvPr/>
        </p:nvSpPr>
        <p:spPr>
          <a:xfrm>
            <a:off x="8310664" y="2659163"/>
            <a:ext cx="3565649" cy="82992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 призначати собі заступників за функціональним розподілом</a:t>
            </a:r>
            <a:endParaRPr b="0" i="0" sz="1800" u="none" cap="none" strike="noStrike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1" name="Google Shape;201;p42"/>
          <p:cNvCxnSpPr/>
          <p:nvPr/>
        </p:nvCxnSpPr>
        <p:spPr>
          <a:xfrm>
            <a:off x="7672861" y="3074126"/>
            <a:ext cx="637803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3"/>
          <p:cNvSpPr txBox="1"/>
          <p:nvPr/>
        </p:nvSpPr>
        <p:spPr>
          <a:xfrm>
            <a:off x="381000" y="1382067"/>
            <a:ext cx="116058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забезпечення взаємодії Асоціації з кафедрами Інституту визначаються Координатори Асоціації.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Координаторами Асоціації можуть бути викладачі випускових кафедр, Кількість координаторів Асоцiацiї відповідає кількості випускових кафедр ННІ педагогічної освіти, соціальної роботи і мистецтва.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43"/>
          <p:cNvSpPr txBox="1"/>
          <p:nvPr/>
        </p:nvSpPr>
        <p:spPr>
          <a:xfrm>
            <a:off x="576943" y="496250"/>
            <a:ext cx="112122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КООРДИНАТОРИ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4"/>
          <p:cNvSpPr txBox="1"/>
          <p:nvPr/>
        </p:nvSpPr>
        <p:spPr>
          <a:xfrm>
            <a:off x="381000" y="1382067"/>
            <a:ext cx="70431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виходу із Асоціації за власним бажанням;</a:t>
            </a:r>
            <a:endParaRPr/>
          </a:p>
          <a:p>
            <a:pPr indent="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позбавлення членства в Асоціації за рішенням Ради Асоціації за порушення вимог цього Положення, або у разі вчинення ним дій, що завдають шкоди Асоціації чи підривають її авторитет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44"/>
          <p:cNvSpPr txBox="1"/>
          <p:nvPr/>
        </p:nvSpPr>
        <p:spPr>
          <a:xfrm>
            <a:off x="576943" y="496250"/>
            <a:ext cx="112122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ЧЛЕНСТВО ПРИПИНЯЄТЬСЯ У ВИПАДКУ:</a:t>
            </a:r>
            <a:endParaRPr/>
          </a:p>
        </p:txBody>
      </p:sp>
      <p:pic>
        <p:nvPicPr>
          <p:cNvPr id="216" name="Google Shape;21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1958" y="1382067"/>
            <a:ext cx="4127271" cy="515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ПРАВА Й ОБОВ’ЯЗКИ ЧЛЕНІВ АСОЦІАЦІЇ</a:t>
            </a:r>
            <a:endParaRPr/>
          </a:p>
        </p:txBody>
      </p:sp>
      <p:sp>
        <p:nvSpPr>
          <p:cNvPr id="223" name="Google Shape;223;p45"/>
          <p:cNvSpPr txBox="1"/>
          <p:nvPr>
            <p:ph idx="1" type="body"/>
          </p:nvPr>
        </p:nvSpPr>
        <p:spPr>
          <a:xfrm>
            <a:off x="272143" y="2307771"/>
            <a:ext cx="5747657" cy="3869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44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відкритого</a:t>
            </a:r>
            <a:r>
              <a:rPr lang="ru-RU" sz="44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доступу до навчально-методичного забезпечення освітнього процесу;</a:t>
            </a:r>
            <a:endParaRPr sz="44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44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проводити на договірних засадах гостьові лекції, семінари, тренінги, воркшопи, майстер-класи та інші форми занять для здобувачів вищої освіти Інституту;</a:t>
            </a:r>
            <a:endParaRPr sz="44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44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рекомендувати нових членів до Ради Асоцiацiї;</a:t>
            </a:r>
            <a:endParaRPr sz="44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44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виходити зі складу Ради Асоцiацiї;</a:t>
            </a:r>
            <a:endParaRPr sz="44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1465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64285"/>
              <a:buFont typeface="Times New Roman"/>
              <a:buChar char="•"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45"/>
          <p:cNvSpPr txBox="1"/>
          <p:nvPr>
            <p:ph idx="2" type="body"/>
          </p:nvPr>
        </p:nvSpPr>
        <p:spPr>
          <a:xfrm>
            <a:off x="6172200" y="2388861"/>
            <a:ext cx="5747656" cy="3788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дотримуватися Положення про Асоціацію випускників;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активно працювати над реалізацією завдань діяльності Асоцiацiї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5" name="Google Shape;225;p45"/>
          <p:cNvSpPr txBox="1"/>
          <p:nvPr/>
        </p:nvSpPr>
        <p:spPr>
          <a:xfrm>
            <a:off x="838200" y="1757490"/>
            <a:ext cx="5181600" cy="631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ПРАВА</a:t>
            </a:r>
            <a:endParaRPr/>
          </a:p>
        </p:txBody>
      </p:sp>
      <p:sp>
        <p:nvSpPr>
          <p:cNvPr id="226" name="Google Shape;226;p45"/>
          <p:cNvSpPr txBox="1"/>
          <p:nvPr/>
        </p:nvSpPr>
        <p:spPr>
          <a:xfrm>
            <a:off x="6096000" y="1757490"/>
            <a:ext cx="5181600" cy="631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ОБОВ’ЯЗКИ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6"/>
          <p:cNvSpPr txBox="1"/>
          <p:nvPr/>
        </p:nvSpPr>
        <p:spPr>
          <a:xfrm>
            <a:off x="5921830" y="1382067"/>
            <a:ext cx="6064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Основною організаційною формою роботи Асоціації є засідання членів Асоціації. Робота Асоціації може здійснюватися і в інших формах, зокрема круглого столу, конференції тощо, зокрема в дистанційних форматах. Форми роботи визначаються Радою Асоціації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33" name="Google Shape;233;p46"/>
          <p:cNvSpPr txBox="1"/>
          <p:nvPr/>
        </p:nvSpPr>
        <p:spPr>
          <a:xfrm>
            <a:off x="5921830" y="496250"/>
            <a:ext cx="58673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 РОБОТИ</a:t>
            </a:r>
            <a:endParaRPr/>
          </a:p>
        </p:txBody>
      </p:sp>
      <p:sp>
        <p:nvSpPr>
          <p:cNvPr id="234" name="Google Shape;234;p46"/>
          <p:cNvSpPr txBox="1"/>
          <p:nvPr/>
        </p:nvSpPr>
        <p:spPr>
          <a:xfrm>
            <a:off x="478972" y="3389350"/>
            <a:ext cx="640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ВИМОГИ</a:t>
            </a:r>
            <a:endParaRPr/>
          </a:p>
        </p:txBody>
      </p:sp>
      <p:sp>
        <p:nvSpPr>
          <p:cNvPr id="235" name="Google Shape;235;p46"/>
          <p:cNvSpPr txBox="1"/>
          <p:nvPr/>
        </p:nvSpPr>
        <p:spPr>
          <a:xfrm>
            <a:off x="478972" y="4321333"/>
            <a:ext cx="11507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Засідання Асоціації проводяться не менше одного разу на рік, а засідання Ради Асоціації не менше 2 разів на рік. Оголошення про час та місце (формат) проведення засідання, його порядок денний розміщується на сайті Інституту не пізніше ніж за 3 робочі дні до його проведення.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Засідання Асоціації і Ради Асоціації вважаються правомочними, якщо в ньому бере участь не менше половини її членів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7"/>
          <p:cNvSpPr/>
          <p:nvPr/>
        </p:nvSpPr>
        <p:spPr>
          <a:xfrm>
            <a:off x="8731073" y="-17363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7"/>
          <p:cNvSpPr txBox="1"/>
          <p:nvPr/>
        </p:nvSpPr>
        <p:spPr>
          <a:xfrm>
            <a:off x="369876" y="1382067"/>
            <a:ext cx="81210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Усі</a:t>
            </a: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рішення Асоціації ухвалюються колегіально на засіданнях більшістю голосів членів Асоціації, присутніх на засіданні. У разі рівного розподілу голосів, вирішальним є голос голови Асоціації. Рішення Асоціації оформлюються протоколами, що супроводжуються ухваленими рішеннями рекомендаційного характеру.</a:t>
            </a:r>
            <a:endParaRPr sz="28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endParaRPr sz="2800"/>
          </a:p>
        </p:txBody>
      </p:sp>
      <p:sp>
        <p:nvSpPr>
          <p:cNvPr id="243" name="Google Shape;243;p47"/>
          <p:cNvSpPr txBox="1"/>
          <p:nvPr/>
        </p:nvSpPr>
        <p:spPr>
          <a:xfrm>
            <a:off x="369876" y="496250"/>
            <a:ext cx="114193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ПРИЙНЯТТЯ РІШЕНЬ</a:t>
            </a:r>
            <a:endParaRPr/>
          </a:p>
        </p:txBody>
      </p:sp>
      <p:pic>
        <p:nvPicPr>
          <p:cNvPr id="244" name="Google Shape;24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9857" y="2655749"/>
            <a:ext cx="4202251" cy="420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8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8"/>
          <p:cNvSpPr/>
          <p:nvPr/>
        </p:nvSpPr>
        <p:spPr>
          <a:xfrm>
            <a:off x="9164781" y="129267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8"/>
          <p:cNvSpPr txBox="1"/>
          <p:nvPr/>
        </p:nvSpPr>
        <p:spPr>
          <a:xfrm>
            <a:off x="629414" y="4701386"/>
            <a:ext cx="711033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Пропозиції та рекомендації, надані Асоціацією, обговорюються на засіданнях кафедр та вченої ради ННІ</a:t>
            </a:r>
            <a:endParaRPr/>
          </a:p>
        </p:txBody>
      </p:sp>
      <p:sp>
        <p:nvSpPr>
          <p:cNvPr id="252" name="Google Shape;252;p48"/>
          <p:cNvSpPr txBox="1"/>
          <p:nvPr/>
        </p:nvSpPr>
        <p:spPr>
          <a:xfrm>
            <a:off x="477013" y="496250"/>
            <a:ext cx="113122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ВЗАЄМОДІЯ З КАФЕДРАМИ</a:t>
            </a:r>
            <a:endParaRPr/>
          </a:p>
        </p:txBody>
      </p:sp>
      <p:sp>
        <p:nvSpPr>
          <p:cNvPr id="253" name="Google Shape;253;p48"/>
          <p:cNvSpPr/>
          <p:nvPr/>
        </p:nvSpPr>
        <p:spPr>
          <a:xfrm>
            <a:off x="3178629" y="1458686"/>
            <a:ext cx="5682342" cy="1012371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АСОЦІАЦІЯ</a:t>
            </a:r>
            <a:endParaRPr/>
          </a:p>
        </p:txBody>
      </p:sp>
      <p:sp>
        <p:nvSpPr>
          <p:cNvPr id="254" name="Google Shape;254;p48"/>
          <p:cNvSpPr/>
          <p:nvPr/>
        </p:nvSpPr>
        <p:spPr>
          <a:xfrm>
            <a:off x="4158343" y="3179872"/>
            <a:ext cx="3722914" cy="101237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завідувачі кафедр</a:t>
            </a:r>
            <a:endParaRPr/>
          </a:p>
        </p:txBody>
      </p:sp>
      <p:sp>
        <p:nvSpPr>
          <p:cNvPr id="255" name="Google Shape;255;p48"/>
          <p:cNvSpPr/>
          <p:nvPr/>
        </p:nvSpPr>
        <p:spPr>
          <a:xfrm>
            <a:off x="220694" y="3179871"/>
            <a:ext cx="3722914" cy="101237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гаранти ОП</a:t>
            </a:r>
            <a:endParaRPr/>
          </a:p>
        </p:txBody>
      </p:sp>
      <p:sp>
        <p:nvSpPr>
          <p:cNvPr id="256" name="Google Shape;256;p48"/>
          <p:cNvSpPr/>
          <p:nvPr/>
        </p:nvSpPr>
        <p:spPr>
          <a:xfrm>
            <a:off x="8100455" y="3177206"/>
            <a:ext cx="3722914" cy="101237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ННІ</a:t>
            </a:r>
            <a:endParaRPr/>
          </a:p>
        </p:txBody>
      </p:sp>
      <p:cxnSp>
        <p:nvCxnSpPr>
          <p:cNvPr id="257" name="Google Shape;257;p48"/>
          <p:cNvCxnSpPr/>
          <p:nvPr/>
        </p:nvCxnSpPr>
        <p:spPr>
          <a:xfrm flipH="1">
            <a:off x="2079920" y="2471057"/>
            <a:ext cx="3939880" cy="61866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8" name="Google Shape;258;p48"/>
          <p:cNvCxnSpPr>
            <a:stCxn id="253" idx="4"/>
          </p:cNvCxnSpPr>
          <p:nvPr/>
        </p:nvCxnSpPr>
        <p:spPr>
          <a:xfrm>
            <a:off x="6019800" y="2471057"/>
            <a:ext cx="3942000" cy="61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9" name="Google Shape;259;p48"/>
          <p:cNvCxnSpPr>
            <a:stCxn id="253" idx="4"/>
            <a:endCxn id="254" idx="0"/>
          </p:cNvCxnSpPr>
          <p:nvPr/>
        </p:nvCxnSpPr>
        <p:spPr>
          <a:xfrm>
            <a:off x="6019800" y="2471057"/>
            <a:ext cx="0" cy="708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9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9"/>
          <p:cNvSpPr/>
          <p:nvPr/>
        </p:nvSpPr>
        <p:spPr>
          <a:xfrm>
            <a:off x="8769927" y="39112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9"/>
          <p:cNvSpPr txBox="1"/>
          <p:nvPr>
            <p:ph type="ctrTitle"/>
          </p:nvPr>
        </p:nvSpPr>
        <p:spPr>
          <a:xfrm>
            <a:off x="1526979" y="2355417"/>
            <a:ext cx="9144000" cy="15743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ДЯКУЮ ЗА УВАГУ!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014" y="39112"/>
            <a:ext cx="11714986" cy="10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400812" y="1599719"/>
            <a:ext cx="113883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Асоціація випускників ННІ є </a:t>
            </a: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добровільним об'єднанням діяльність якого ґрунтується на  співпраці її учасників для реалізації спільних інтересів та досягнення мети, визначеної цим Положенням і діє на громадських засадах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78" name="Google Shape;78;p33"/>
          <p:cNvSpPr txBox="1"/>
          <p:nvPr/>
        </p:nvSpPr>
        <p:spPr>
          <a:xfrm>
            <a:off x="477013" y="496250"/>
            <a:ext cx="113122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ВИЗНАЧЕННЯ</a:t>
            </a:r>
            <a:endParaRPr/>
          </a:p>
        </p:txBody>
      </p:sp>
      <p:pic>
        <p:nvPicPr>
          <p:cNvPr descr="Черкаський національний університет імені Богдана Хмельницького — Асоціація  випускників ЧНУ" id="79" name="Google Shape;79;p33"/>
          <p:cNvPicPr preferRelativeResize="0"/>
          <p:nvPr/>
        </p:nvPicPr>
        <p:blipFill rotWithShape="1">
          <a:blip r:embed="rId3">
            <a:alphaModFix/>
          </a:blip>
          <a:srcRect b="12287" l="0" r="0" t="7816"/>
          <a:stretch/>
        </p:blipFill>
        <p:spPr>
          <a:xfrm>
            <a:off x="0" y="3631336"/>
            <a:ext cx="12192000" cy="322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4"/>
          <p:cNvSpPr/>
          <p:nvPr/>
        </p:nvSpPr>
        <p:spPr>
          <a:xfrm>
            <a:off x="9164781" y="129267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4"/>
          <p:cNvSpPr txBox="1"/>
          <p:nvPr/>
        </p:nvSpPr>
        <p:spPr>
          <a:xfrm>
            <a:off x="400814" y="1599719"/>
            <a:ext cx="46827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Асоціація формується із числа випускників Інституту. До її складу можуть входити </a:t>
            </a: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посадові особи </a:t>
            </a:r>
            <a:r>
              <a:rPr b="0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Черкаського національного університету імені Б. Хмельницького та </a:t>
            </a: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почесні члени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34"/>
          <p:cNvSpPr txBox="1"/>
          <p:nvPr/>
        </p:nvSpPr>
        <p:spPr>
          <a:xfrm>
            <a:off x="477013" y="496250"/>
            <a:ext cx="113122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УЧАСНИКИ</a:t>
            </a:r>
            <a:endParaRPr/>
          </a:p>
        </p:txBody>
      </p:sp>
      <p:pic>
        <p:nvPicPr>
          <p:cNvPr id="88" name="Google Shape;8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6478" y="2394858"/>
            <a:ext cx="6081617" cy="40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5"/>
          <p:cNvSpPr/>
          <p:nvPr/>
        </p:nvSpPr>
        <p:spPr>
          <a:xfrm>
            <a:off x="9164781" y="129267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5"/>
          <p:cNvSpPr txBox="1"/>
          <p:nvPr/>
        </p:nvSpPr>
        <p:spPr>
          <a:xfrm>
            <a:off x="439892" y="833342"/>
            <a:ext cx="113122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ПРИНЦИПИ</a:t>
            </a:r>
            <a:endParaRPr/>
          </a:p>
        </p:txBody>
      </p:sp>
      <p:sp>
        <p:nvSpPr>
          <p:cNvPr id="96" name="Google Shape;96;p35"/>
          <p:cNvSpPr/>
          <p:nvPr/>
        </p:nvSpPr>
        <p:spPr>
          <a:xfrm>
            <a:off x="344385" y="2340428"/>
            <a:ext cx="3525970" cy="13824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добровільності</a:t>
            </a:r>
            <a:endParaRPr/>
          </a:p>
        </p:txBody>
      </p:sp>
      <p:sp>
        <p:nvSpPr>
          <p:cNvPr id="97" name="Google Shape;97;p35"/>
          <p:cNvSpPr/>
          <p:nvPr/>
        </p:nvSpPr>
        <p:spPr>
          <a:xfrm>
            <a:off x="8321645" y="2316441"/>
            <a:ext cx="3525970" cy="13824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гласності</a:t>
            </a:r>
            <a:endParaRPr/>
          </a:p>
        </p:txBody>
      </p:sp>
      <p:sp>
        <p:nvSpPr>
          <p:cNvPr id="98" name="Google Shape;98;p35"/>
          <p:cNvSpPr/>
          <p:nvPr/>
        </p:nvSpPr>
        <p:spPr>
          <a:xfrm>
            <a:off x="344385" y="4229518"/>
            <a:ext cx="3525970" cy="13824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рівноправності</a:t>
            </a:r>
            <a:endParaRPr/>
          </a:p>
        </p:txBody>
      </p:sp>
      <p:sp>
        <p:nvSpPr>
          <p:cNvPr id="99" name="Google Shape;99;p35"/>
          <p:cNvSpPr/>
          <p:nvPr/>
        </p:nvSpPr>
        <p:spPr>
          <a:xfrm>
            <a:off x="4333015" y="4240403"/>
            <a:ext cx="3525970" cy="13824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самоврядування</a:t>
            </a:r>
            <a:endParaRPr/>
          </a:p>
        </p:txBody>
      </p:sp>
      <p:sp>
        <p:nvSpPr>
          <p:cNvPr id="100" name="Google Shape;100;p35"/>
          <p:cNvSpPr/>
          <p:nvPr/>
        </p:nvSpPr>
        <p:spPr>
          <a:xfrm>
            <a:off x="8263258" y="4246265"/>
            <a:ext cx="3525970" cy="13824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публічності</a:t>
            </a:r>
            <a:endParaRPr/>
          </a:p>
        </p:txBody>
      </p:sp>
      <p:cxnSp>
        <p:nvCxnSpPr>
          <p:cNvPr id="101" name="Google Shape;101;p35"/>
          <p:cNvCxnSpPr>
            <a:stCxn id="95" idx="2"/>
          </p:cNvCxnSpPr>
          <p:nvPr/>
        </p:nvCxnSpPr>
        <p:spPr>
          <a:xfrm flipH="1">
            <a:off x="2013900" y="1479673"/>
            <a:ext cx="4082100" cy="836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2" name="Google Shape;102;p35"/>
          <p:cNvCxnSpPr/>
          <p:nvPr/>
        </p:nvCxnSpPr>
        <p:spPr>
          <a:xfrm flipH="1">
            <a:off x="2107370" y="1503660"/>
            <a:ext cx="3988629" cy="272585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3" name="Google Shape;103;p35"/>
          <p:cNvCxnSpPr/>
          <p:nvPr/>
        </p:nvCxnSpPr>
        <p:spPr>
          <a:xfrm flipH="1">
            <a:off x="5529943" y="1490558"/>
            <a:ext cx="566056" cy="274984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4" name="Google Shape;104;p35"/>
          <p:cNvCxnSpPr>
            <a:stCxn id="95" idx="2"/>
          </p:cNvCxnSpPr>
          <p:nvPr/>
        </p:nvCxnSpPr>
        <p:spPr>
          <a:xfrm>
            <a:off x="6095999" y="1479673"/>
            <a:ext cx="3929400" cy="2749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5" name="Google Shape;105;p35"/>
          <p:cNvCxnSpPr>
            <a:stCxn id="95" idx="2"/>
            <a:endCxn id="97" idx="0"/>
          </p:cNvCxnSpPr>
          <p:nvPr/>
        </p:nvCxnSpPr>
        <p:spPr>
          <a:xfrm>
            <a:off x="6095999" y="1479673"/>
            <a:ext cx="3988500" cy="836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6" name="Google Shape;106;p35"/>
          <p:cNvCxnSpPr/>
          <p:nvPr/>
        </p:nvCxnSpPr>
        <p:spPr>
          <a:xfrm>
            <a:off x="6133606" y="1479673"/>
            <a:ext cx="383963" cy="86075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7" name="Google Shape;107;p35"/>
          <p:cNvSpPr/>
          <p:nvPr/>
        </p:nvSpPr>
        <p:spPr>
          <a:xfrm>
            <a:off x="4333015" y="2340428"/>
            <a:ext cx="3525970" cy="138248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законності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6"/>
          <p:cNvSpPr/>
          <p:nvPr/>
        </p:nvSpPr>
        <p:spPr>
          <a:xfrm>
            <a:off x="9164781" y="129267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</a:t>
            </a:r>
            <a:endParaRPr/>
          </a:p>
        </p:txBody>
      </p:sp>
      <p:sp>
        <p:nvSpPr>
          <p:cNvPr id="115" name="Google Shape;115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об’єднання зусиль випускників для розвитку Інституту, збереження та  примноження його традицій і духовних цінностей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посилення впливу</a:t>
            </a:r>
            <a:r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випускників Інституту для поліпшення якості підготовки конкурентоспроможних фахівців.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7"/>
          <p:cNvSpPr/>
          <p:nvPr/>
        </p:nvSpPr>
        <p:spPr>
          <a:xfrm>
            <a:off x="9164781" y="129267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7"/>
          <p:cNvSpPr txBox="1"/>
          <p:nvPr/>
        </p:nvSpPr>
        <p:spPr>
          <a:xfrm>
            <a:off x="477013" y="496250"/>
            <a:ext cx="113122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ВИДИ ДІЯЛЬНОСТІ</a:t>
            </a:r>
            <a:endParaRPr/>
          </a:p>
        </p:txBody>
      </p:sp>
      <p:cxnSp>
        <p:nvCxnSpPr>
          <p:cNvPr id="124" name="Google Shape;124;p37"/>
          <p:cNvCxnSpPr/>
          <p:nvPr/>
        </p:nvCxnSpPr>
        <p:spPr>
          <a:xfrm rot="10800000">
            <a:off x="805543" y="816429"/>
            <a:ext cx="287382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37"/>
          <p:cNvSpPr/>
          <p:nvPr/>
        </p:nvSpPr>
        <p:spPr>
          <a:xfrm>
            <a:off x="1774371" y="1513114"/>
            <a:ext cx="9829800" cy="11212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b="0" i="0" lang="ru-RU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едення інформаційної бази даних випускників </a:t>
            </a:r>
            <a:r>
              <a:rPr lang="ru-RU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Інституту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26" name="Google Shape;126;p37"/>
          <p:cNvSpPr/>
          <p:nvPr/>
        </p:nvSpPr>
        <p:spPr>
          <a:xfrm>
            <a:off x="1774371" y="2798671"/>
            <a:ext cx="9829800" cy="1121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 моніторингу професійних досягнень і кар'єрного зростання випускників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27" name="Google Shape;127;p37"/>
          <p:cNvSpPr/>
          <p:nvPr/>
        </p:nvSpPr>
        <p:spPr>
          <a:xfrm>
            <a:off x="1774371" y="4084228"/>
            <a:ext cx="9829800" cy="11212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надання взаємодопомоги членам Асоціації</a:t>
            </a:r>
            <a:endParaRPr b="0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37"/>
          <p:cNvSpPr/>
          <p:nvPr/>
        </p:nvSpPr>
        <p:spPr>
          <a:xfrm>
            <a:off x="1774371" y="5369785"/>
            <a:ext cx="9829800" cy="11212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залучення випускників до участі в реалізації спільних проєктів та програм розвитку Інституту</a:t>
            </a:r>
            <a:endParaRPr b="0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9" name="Google Shape;129;p37"/>
          <p:cNvCxnSpPr/>
          <p:nvPr/>
        </p:nvCxnSpPr>
        <p:spPr>
          <a:xfrm>
            <a:off x="805543" y="816429"/>
            <a:ext cx="0" cy="517123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37"/>
          <p:cNvCxnSpPr>
            <a:endCxn id="125" idx="1"/>
          </p:cNvCxnSpPr>
          <p:nvPr/>
        </p:nvCxnSpPr>
        <p:spPr>
          <a:xfrm>
            <a:off x="805671" y="2073729"/>
            <a:ext cx="968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" name="Google Shape;131;p37"/>
          <p:cNvCxnSpPr/>
          <p:nvPr/>
        </p:nvCxnSpPr>
        <p:spPr>
          <a:xfrm>
            <a:off x="805543" y="3419416"/>
            <a:ext cx="968828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" name="Google Shape;132;p37"/>
          <p:cNvCxnSpPr/>
          <p:nvPr/>
        </p:nvCxnSpPr>
        <p:spPr>
          <a:xfrm>
            <a:off x="805543" y="4648720"/>
            <a:ext cx="968828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" name="Google Shape;133;p37"/>
          <p:cNvCxnSpPr/>
          <p:nvPr/>
        </p:nvCxnSpPr>
        <p:spPr>
          <a:xfrm>
            <a:off x="805543" y="5987664"/>
            <a:ext cx="968828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8"/>
          <p:cNvSpPr/>
          <p:nvPr/>
        </p:nvSpPr>
        <p:spPr>
          <a:xfrm>
            <a:off x="9164781" y="129267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8"/>
          <p:cNvSpPr txBox="1"/>
          <p:nvPr/>
        </p:nvSpPr>
        <p:spPr>
          <a:xfrm>
            <a:off x="477013" y="496250"/>
            <a:ext cx="113122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ВИДИ ДІЯЛЬНОСТІ</a:t>
            </a:r>
            <a:endParaRPr/>
          </a:p>
        </p:txBody>
      </p:sp>
      <p:cxnSp>
        <p:nvCxnSpPr>
          <p:cNvPr id="141" name="Google Shape;141;p38"/>
          <p:cNvCxnSpPr/>
          <p:nvPr/>
        </p:nvCxnSpPr>
        <p:spPr>
          <a:xfrm rot="10800000">
            <a:off x="805543" y="816429"/>
            <a:ext cx="287382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38"/>
          <p:cNvSpPr/>
          <p:nvPr/>
        </p:nvSpPr>
        <p:spPr>
          <a:xfrm>
            <a:off x="1774371" y="1513114"/>
            <a:ext cx="9829800" cy="11212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сприяння у створенні умов для різнобічного розвитку студентів і студентського самоврядування</a:t>
            </a:r>
            <a:endParaRPr b="0" i="0" sz="2800" u="none" cap="none" strike="noStrike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38"/>
          <p:cNvSpPr/>
          <p:nvPr/>
        </p:nvSpPr>
        <p:spPr>
          <a:xfrm>
            <a:off x="1774371" y="2798671"/>
            <a:ext cx="9829800" cy="11212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організація зустрічей випускників</a:t>
            </a:r>
            <a:r>
              <a:rPr lang="ru-RU" sz="28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Інституту</a:t>
            </a:r>
            <a:r>
              <a:rPr b="0" i="0" lang="ru-RU" sz="28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4" name="Google Shape;144;p38"/>
          <p:cNvSpPr/>
          <p:nvPr/>
        </p:nvSpPr>
        <p:spPr>
          <a:xfrm>
            <a:off x="1774371" y="4084228"/>
            <a:ext cx="9829800" cy="11212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допомога у професійній та соціальній адаптації молодих фахівців – випускників та студентів Інституту </a:t>
            </a:r>
            <a:endParaRPr b="0" i="0" sz="2800" u="none" cap="none" strike="noStrike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38"/>
          <p:cNvSpPr/>
          <p:nvPr/>
        </p:nvSpPr>
        <p:spPr>
          <a:xfrm>
            <a:off x="1774371" y="5369785"/>
            <a:ext cx="9829800" cy="11212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допомога студентам Інституту в проходженні практик, стажувань та працевлаштування  на підприємствах (установах, організаціях)</a:t>
            </a:r>
            <a:endParaRPr b="0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6" name="Google Shape;146;p38"/>
          <p:cNvCxnSpPr/>
          <p:nvPr/>
        </p:nvCxnSpPr>
        <p:spPr>
          <a:xfrm>
            <a:off x="805543" y="816429"/>
            <a:ext cx="0" cy="517123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38"/>
          <p:cNvCxnSpPr>
            <a:endCxn id="142" idx="1"/>
          </p:cNvCxnSpPr>
          <p:nvPr/>
        </p:nvCxnSpPr>
        <p:spPr>
          <a:xfrm>
            <a:off x="805671" y="2073729"/>
            <a:ext cx="968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p38"/>
          <p:cNvCxnSpPr/>
          <p:nvPr/>
        </p:nvCxnSpPr>
        <p:spPr>
          <a:xfrm>
            <a:off x="805543" y="3419416"/>
            <a:ext cx="968828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" name="Google Shape;149;p38"/>
          <p:cNvCxnSpPr/>
          <p:nvPr/>
        </p:nvCxnSpPr>
        <p:spPr>
          <a:xfrm>
            <a:off x="805543" y="4648720"/>
            <a:ext cx="968828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0" name="Google Shape;150;p38"/>
          <p:cNvCxnSpPr/>
          <p:nvPr/>
        </p:nvCxnSpPr>
        <p:spPr>
          <a:xfrm>
            <a:off x="805543" y="5987664"/>
            <a:ext cx="968828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9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9"/>
          <p:cNvSpPr/>
          <p:nvPr/>
        </p:nvSpPr>
        <p:spPr>
          <a:xfrm>
            <a:off x="9164781" y="129267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9"/>
          <p:cNvSpPr txBox="1"/>
          <p:nvPr/>
        </p:nvSpPr>
        <p:spPr>
          <a:xfrm>
            <a:off x="477013" y="496250"/>
            <a:ext cx="113122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ВИДИ ДІЯЛЬНОСТІ</a:t>
            </a:r>
            <a:endParaRPr/>
          </a:p>
        </p:txBody>
      </p:sp>
      <p:cxnSp>
        <p:nvCxnSpPr>
          <p:cNvPr id="158" name="Google Shape;158;p39"/>
          <p:cNvCxnSpPr/>
          <p:nvPr/>
        </p:nvCxnSpPr>
        <p:spPr>
          <a:xfrm rot="10800000">
            <a:off x="805543" y="816429"/>
            <a:ext cx="287382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39"/>
          <p:cNvSpPr/>
          <p:nvPr/>
        </p:nvSpPr>
        <p:spPr>
          <a:xfrm>
            <a:off x="1774375" y="1513123"/>
            <a:ext cx="9829800" cy="925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 соціальних досліджень з метою аналізу кар’єрного зростання випускників і  вивчення потреб ринку праці</a:t>
            </a:r>
            <a:endParaRPr sz="2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39"/>
          <p:cNvSpPr/>
          <p:nvPr/>
        </p:nvSpPr>
        <p:spPr>
          <a:xfrm>
            <a:off x="1774375" y="2624088"/>
            <a:ext cx="9829800" cy="1295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участь у проведенні конференцій, гостьових лекцій, семінарів, круглих столів, тренінгів, майстер-класів, форумів, симпозіумів, воркшопів, соціально-культурних, мистецьких та інших публічних громадських заходів для випускників, студентів та викладачів Інституту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61" name="Google Shape;161;p39"/>
          <p:cNvSpPr/>
          <p:nvPr/>
        </p:nvSpPr>
        <p:spPr>
          <a:xfrm>
            <a:off x="1774371" y="4084228"/>
            <a:ext cx="9829800" cy="11212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інформування громадськості щодо діяльності Асоціації через висвітлення її діяльності та її результатів у засобах масової інформації</a:t>
            </a:r>
            <a:endParaRPr b="0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39"/>
          <p:cNvSpPr/>
          <p:nvPr/>
        </p:nvSpPr>
        <p:spPr>
          <a:xfrm>
            <a:off x="1920250" y="5565523"/>
            <a:ext cx="9684000" cy="925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провадження іншої діяльності, що не суперечить меті Асоціації та законодавству України</a:t>
            </a:r>
            <a:endParaRPr b="0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3" name="Google Shape;163;p39"/>
          <p:cNvCxnSpPr/>
          <p:nvPr/>
        </p:nvCxnSpPr>
        <p:spPr>
          <a:xfrm>
            <a:off x="805543" y="816429"/>
            <a:ext cx="0" cy="517123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39"/>
          <p:cNvCxnSpPr>
            <a:endCxn id="159" idx="1"/>
          </p:cNvCxnSpPr>
          <p:nvPr/>
        </p:nvCxnSpPr>
        <p:spPr>
          <a:xfrm>
            <a:off x="805675" y="1975873"/>
            <a:ext cx="968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5" name="Google Shape;165;p39"/>
          <p:cNvCxnSpPr/>
          <p:nvPr/>
        </p:nvCxnSpPr>
        <p:spPr>
          <a:xfrm>
            <a:off x="805543" y="3419416"/>
            <a:ext cx="968828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" name="Google Shape;166;p39"/>
          <p:cNvCxnSpPr/>
          <p:nvPr/>
        </p:nvCxnSpPr>
        <p:spPr>
          <a:xfrm>
            <a:off x="805543" y="4648720"/>
            <a:ext cx="968828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7" name="Google Shape;167;p39"/>
          <p:cNvCxnSpPr/>
          <p:nvPr/>
        </p:nvCxnSpPr>
        <p:spPr>
          <a:xfrm>
            <a:off x="805543" y="5987664"/>
            <a:ext cx="968828" cy="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/>
          <p:nvPr/>
        </p:nvSpPr>
        <p:spPr>
          <a:xfrm>
            <a:off x="5959" y="-17363"/>
            <a:ext cx="12186041" cy="6875363"/>
          </a:xfrm>
          <a:custGeom>
            <a:rect b="b" l="l" r="r" t="t"/>
            <a:pathLst>
              <a:path extrusionOk="0" h="5144770" w="9144000">
                <a:moveTo>
                  <a:pt x="0" y="5144401"/>
                </a:moveTo>
                <a:lnTo>
                  <a:pt x="9144000" y="5144401"/>
                </a:lnTo>
                <a:lnTo>
                  <a:pt x="9144000" y="0"/>
                </a:lnTo>
                <a:lnTo>
                  <a:pt x="0" y="0"/>
                </a:lnTo>
                <a:lnTo>
                  <a:pt x="0" y="5144401"/>
                </a:lnTo>
                <a:close/>
              </a:path>
            </a:pathLst>
          </a:custGeom>
          <a:solidFill>
            <a:srgbClr val="1357A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0"/>
          <p:cNvSpPr/>
          <p:nvPr/>
        </p:nvSpPr>
        <p:spPr>
          <a:xfrm flipH="1">
            <a:off x="74241" y="-20094"/>
            <a:ext cx="3422073" cy="68188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0"/>
          <p:cNvSpPr txBox="1"/>
          <p:nvPr/>
        </p:nvSpPr>
        <p:spPr>
          <a:xfrm>
            <a:off x="6096000" y="1382067"/>
            <a:ext cx="58908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Асоціації входять випускники Інституту різних років, які мають досвід роботи у сферах освіти, культури, мистецтва або є визнаними фахівцями, представниками бізнесу, відомими громадськими чи політичними діячами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75" name="Google Shape;175;p40"/>
          <p:cNvSpPr txBox="1"/>
          <p:nvPr/>
        </p:nvSpPr>
        <p:spPr>
          <a:xfrm>
            <a:off x="6096001" y="496250"/>
            <a:ext cx="56932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</a:t>
            </a:r>
            <a:endParaRPr/>
          </a:p>
        </p:txBody>
      </p:sp>
      <p:pic>
        <p:nvPicPr>
          <p:cNvPr id="176" name="Google Shape;17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057" y="1517896"/>
            <a:ext cx="5105402" cy="340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2022-11-01T18:22:28Z</dcterms:created>
  <dc:creator>PC-Bard</dc:creator>
</cp:coreProperties>
</file>